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1"/>
  </p:notesMasterIdLst>
  <p:handoutMasterIdLst>
    <p:handoutMasterId r:id="rId42"/>
  </p:handoutMasterIdLst>
  <p:sldIdLst>
    <p:sldId id="256" r:id="rId3"/>
    <p:sldId id="262" r:id="rId4"/>
    <p:sldId id="257" r:id="rId5"/>
    <p:sldId id="261" r:id="rId6"/>
    <p:sldId id="263" r:id="rId7"/>
    <p:sldId id="270" r:id="rId8"/>
    <p:sldId id="271" r:id="rId9"/>
    <p:sldId id="272" r:id="rId10"/>
    <p:sldId id="267" r:id="rId11"/>
    <p:sldId id="274" r:id="rId12"/>
    <p:sldId id="273" r:id="rId13"/>
    <p:sldId id="275" r:id="rId14"/>
    <p:sldId id="269" r:id="rId15"/>
    <p:sldId id="258" r:id="rId16"/>
    <p:sldId id="276" r:id="rId17"/>
    <p:sldId id="277" r:id="rId18"/>
    <p:sldId id="260" r:id="rId19"/>
    <p:sldId id="266" r:id="rId20"/>
    <p:sldId id="264" r:id="rId21"/>
    <p:sldId id="278" r:id="rId22"/>
    <p:sldId id="280" r:id="rId23"/>
    <p:sldId id="259" r:id="rId24"/>
    <p:sldId id="283" r:id="rId25"/>
    <p:sldId id="284" r:id="rId26"/>
    <p:sldId id="279" r:id="rId27"/>
    <p:sldId id="281" r:id="rId28"/>
    <p:sldId id="282" r:id="rId29"/>
    <p:sldId id="265" r:id="rId30"/>
    <p:sldId id="285" r:id="rId31"/>
    <p:sldId id="287" r:id="rId32"/>
    <p:sldId id="288" r:id="rId33"/>
    <p:sldId id="289" r:id="rId34"/>
    <p:sldId id="291" r:id="rId35"/>
    <p:sldId id="293" r:id="rId36"/>
    <p:sldId id="295" r:id="rId37"/>
    <p:sldId id="286" r:id="rId38"/>
    <p:sldId id="290"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p:scale>
          <a:sx n="102" d="100"/>
          <a:sy n="102" d="100"/>
        </p:scale>
        <p:origin x="-72" y="132"/>
      </p:cViewPr>
      <p:guideLst>
        <p:guide orient="horz" pos="2160"/>
        <p:guide pos="384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4/21/2015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4/21/2015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EKG line"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t>4/21/2015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t>4/21/2015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t>4/21/2015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smtClean="0"/>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7CC0096-1860-4642-9CD2-0079EA5E7CD1}" type="datetimeFigureOut">
              <a:rPr lang="en-US"/>
              <a:t>4/21/2015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7CC0096-1860-4642-9CD2-0079EA5E7CD1}" type="datetimeFigureOut">
              <a:rPr lang="en-US"/>
              <a:t>4/21/2015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7CC0096-1860-4642-9CD2-0079EA5E7CD1}" type="datetimeFigureOut">
              <a:rPr lang="en-US"/>
              <a:t>4/21/2015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a:t>4/21/2015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9067800" y="6481760"/>
            <a:ext cx="1066800" cy="239715"/>
          </a:xfrm>
          <a:prstGeom prst="rect">
            <a:avLst/>
          </a:prstGeom>
        </p:spPr>
        <p:txBody>
          <a:bodyPr vert="horz" lIns="91440" tIns="45720" rIns="91440" bIns="45720" rtlCol="0" anchor="ctr"/>
          <a:lstStyle>
            <a:lvl1pPr algn="r">
              <a:defRPr sz="900">
                <a:solidFill>
                  <a:schemeClr val="tx1"/>
                </a:solidFill>
              </a:defRPr>
            </a:lvl1pPr>
          </a:lstStyle>
          <a:p>
            <a:fld id="{37CC0096-1860-4642-9CD2-0079EA5E7CD1}" type="datetimeFigureOut">
              <a:rPr lang="en-US"/>
              <a:pPr/>
              <a:t>4/21/2015</a:t>
            </a:fld>
            <a:endParaRPr/>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900">
                <a:solidFill>
                  <a:schemeClr val="tx1"/>
                </a:solidFill>
              </a:defRPr>
            </a:lvl1pPr>
          </a:lstStyle>
          <a:p>
            <a:fld id="{E31375A4-56A4-47D6-9801-1991572033F7}" type="slidenum">
              <a:rPr/>
              <a:pPr/>
              <a:t>‹#›</a:t>
            </a:fld>
            <a:endParaRP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30.jpg"/><Relationship Id="rId13"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3.jpg"/><Relationship Id="rId11" Type="http://schemas.openxmlformats.org/officeDocument/2006/relationships/image" Target="../media/image33.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 Id="rId1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video" Target="https://www.youtube.com/embed/c2ZSZrGc-O8?feature=player_embedd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51816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41712" y="990600"/>
            <a:ext cx="4098175" cy="3710780"/>
          </a:xfrm>
        </p:spPr>
        <p:txBody>
          <a:bodyPr>
            <a:normAutofit/>
          </a:bodyPr>
          <a:lstStyle/>
          <a:p>
            <a:pPr algn="ctr"/>
            <a:r>
              <a:rPr lang="en-US" sz="4800" dirty="0" smtClean="0"/>
              <a:t>Knowledge Influences Professional Attitudes: </a:t>
            </a:r>
            <a:br>
              <a:rPr lang="en-US" sz="4800" dirty="0" smtClean="0"/>
            </a:br>
            <a:r>
              <a:rPr lang="en-US" sz="4800" dirty="0" smtClean="0"/>
              <a:t>When to Make the Call</a:t>
            </a:r>
            <a:endParaRPr lang="en-US" sz="4800" dirty="0"/>
          </a:p>
        </p:txBody>
      </p:sp>
      <p:sp>
        <p:nvSpPr>
          <p:cNvPr id="3" name="Subtitle 2"/>
          <p:cNvSpPr>
            <a:spLocks noGrp="1"/>
          </p:cNvSpPr>
          <p:nvPr>
            <p:ph type="subTitle" idx="1"/>
          </p:nvPr>
        </p:nvSpPr>
        <p:spPr>
          <a:xfrm>
            <a:off x="76200" y="5638800"/>
            <a:ext cx="5029199" cy="1143000"/>
          </a:xfrm>
        </p:spPr>
        <p:txBody>
          <a:bodyPr>
            <a:noAutofit/>
          </a:bodyPr>
          <a:lstStyle/>
          <a:p>
            <a:pPr algn="ctr">
              <a:lnSpc>
                <a:spcPct val="100000"/>
              </a:lnSpc>
              <a:spcBef>
                <a:spcPts val="0"/>
              </a:spcBef>
            </a:pPr>
            <a:r>
              <a:rPr lang="en-US" sz="1800" b="1" dirty="0" smtClean="0">
                <a:solidFill>
                  <a:schemeClr val="tx1"/>
                </a:solidFill>
                <a:latin typeface="Aparajita" panose="020B0604020202020204" pitchFamily="34" charset="0"/>
                <a:cs typeface="Aparajita" panose="020B0604020202020204" pitchFamily="34" charset="0"/>
              </a:rPr>
              <a:t>Cynthia V. Catchings, LCSW ~ </a:t>
            </a:r>
            <a:r>
              <a:rPr lang="en-US" sz="1800" b="1" dirty="0" err="1" smtClean="0">
                <a:solidFill>
                  <a:schemeClr val="tx1"/>
                </a:solidFill>
                <a:latin typeface="Aparajita" panose="020B0604020202020204" pitchFamily="34" charset="0"/>
                <a:cs typeface="Aparajita" panose="020B0604020202020204" pitchFamily="34" charset="0"/>
              </a:rPr>
              <a:t>CLYL</a:t>
            </a:r>
            <a:endParaRPr lang="en-US" sz="1800" b="1" dirty="0" smtClean="0">
              <a:solidFill>
                <a:schemeClr val="tx1"/>
              </a:solidFill>
              <a:latin typeface="Aparajita" panose="020B0604020202020204" pitchFamily="34" charset="0"/>
              <a:cs typeface="Aparajita" panose="020B0604020202020204" pitchFamily="34" charset="0"/>
            </a:endParaRPr>
          </a:p>
          <a:p>
            <a:pPr algn="ctr">
              <a:lnSpc>
                <a:spcPct val="100000"/>
              </a:lnSpc>
              <a:spcBef>
                <a:spcPts val="0"/>
              </a:spcBef>
            </a:pPr>
            <a:r>
              <a:rPr lang="en-US" sz="1800" dirty="0" smtClean="0">
                <a:solidFill>
                  <a:schemeClr val="tx1"/>
                </a:solidFill>
                <a:latin typeface="Aparajita" panose="020B0604020202020204" pitchFamily="34" charset="0"/>
                <a:cs typeface="Aparajita" panose="020B0604020202020204" pitchFamily="34" charset="0"/>
              </a:rPr>
              <a:t>Executive Director</a:t>
            </a:r>
          </a:p>
          <a:p>
            <a:pPr algn="ctr">
              <a:lnSpc>
                <a:spcPct val="100000"/>
              </a:lnSpc>
              <a:spcBef>
                <a:spcPts val="0"/>
              </a:spcBef>
            </a:pPr>
            <a:r>
              <a:rPr lang="en-US" sz="1800" b="1" dirty="0" smtClean="0">
                <a:solidFill>
                  <a:schemeClr val="tx1"/>
                </a:solidFill>
                <a:latin typeface="Aparajita" panose="020B0604020202020204" pitchFamily="34" charset="0"/>
                <a:cs typeface="Aparajita" panose="020B0604020202020204" pitchFamily="34" charset="0"/>
              </a:rPr>
              <a:t>Family Crisis Center </a:t>
            </a:r>
          </a:p>
          <a:p>
            <a:pPr algn="ctr">
              <a:lnSpc>
                <a:spcPct val="100000"/>
              </a:lnSpc>
              <a:spcBef>
                <a:spcPts val="0"/>
              </a:spcBef>
            </a:pPr>
            <a:r>
              <a:rPr lang="en-US" sz="1800" b="1" dirty="0" smtClean="0">
                <a:solidFill>
                  <a:schemeClr val="tx1"/>
                </a:solidFill>
                <a:latin typeface="Aparajita" panose="020B0604020202020204" pitchFamily="34" charset="0"/>
                <a:cs typeface="Aparajita" panose="020B0604020202020204" pitchFamily="34" charset="0"/>
              </a:rPr>
              <a:t>of the Rio Grande Valley</a:t>
            </a:r>
            <a:endParaRPr lang="en-US" sz="1800" b="1" dirty="0">
              <a:solidFill>
                <a:schemeClr val="tx1"/>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37"/>
            <a:ext cx="10058400" cy="1325563"/>
          </a:xfrm>
        </p:spPr>
        <p:txBody>
          <a:bodyPr/>
          <a:lstStyle/>
          <a:p>
            <a:r>
              <a:rPr lang="en-US" dirty="0" smtClean="0"/>
              <a:t>Adult Protective Services</a:t>
            </a:r>
            <a:endParaRPr lang="en-US" dirty="0"/>
          </a:p>
        </p:txBody>
      </p:sp>
      <p:sp>
        <p:nvSpPr>
          <p:cNvPr id="3" name="Rectangle 2"/>
          <p:cNvSpPr/>
          <p:nvPr/>
        </p:nvSpPr>
        <p:spPr>
          <a:xfrm>
            <a:off x="6324600" y="1810026"/>
            <a:ext cx="5108510" cy="584775"/>
          </a:xfrm>
          <a:prstGeom prst="rect">
            <a:avLst/>
          </a:prstGeom>
        </p:spPr>
        <p:txBody>
          <a:bodyPr wrap="square">
            <a:spAutoFit/>
          </a:bodyPr>
          <a:lstStyle/>
          <a:p>
            <a:r>
              <a:rPr lang="en-US" sz="3200" dirty="0" smtClean="0">
                <a:solidFill>
                  <a:srgbClr val="C00000"/>
                </a:solidFill>
              </a:rPr>
              <a:t>How about Nursing Homes?</a:t>
            </a:r>
            <a:endParaRPr lang="en-US" sz="3200" dirty="0"/>
          </a:p>
        </p:txBody>
      </p:sp>
      <p:sp>
        <p:nvSpPr>
          <p:cNvPr id="4" name="Rectangle 3"/>
          <p:cNvSpPr/>
          <p:nvPr/>
        </p:nvSpPr>
        <p:spPr>
          <a:xfrm>
            <a:off x="6553200" y="2971800"/>
            <a:ext cx="4651310" cy="1815882"/>
          </a:xfrm>
          <a:prstGeom prst="rect">
            <a:avLst/>
          </a:prstGeom>
        </p:spPr>
        <p:txBody>
          <a:bodyPr wrap="square">
            <a:spAutoFit/>
          </a:bodyPr>
          <a:lstStyle/>
          <a:p>
            <a:pPr algn="ctr"/>
            <a:r>
              <a:rPr lang="en-US" sz="2800" dirty="0"/>
              <a:t>The Texas Department of Aging and Disability Services (DADS) investigates reports </a:t>
            </a:r>
            <a:r>
              <a:rPr lang="en-US" sz="2800" dirty="0" smtClean="0"/>
              <a:t>in </a:t>
            </a:r>
            <a:r>
              <a:rPr lang="en-US" sz="2800" dirty="0"/>
              <a:t>nursing homes.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820912"/>
            <a:ext cx="3733800" cy="4472982"/>
          </a:xfrm>
          <a:prstGeom prst="rect">
            <a:avLst/>
          </a:prstGeom>
          <a:ln w="38100">
            <a:solidFill>
              <a:schemeClr val="tx1"/>
            </a:solidFill>
          </a:ln>
        </p:spPr>
      </p:pic>
    </p:spTree>
    <p:extLst>
      <p:ext uri="{BB962C8B-B14F-4D97-AF65-F5344CB8AC3E}">
        <p14:creationId xmlns:p14="http://schemas.microsoft.com/office/powerpoint/2010/main" val="302144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37"/>
            <a:ext cx="10058400" cy="1325563"/>
          </a:xfrm>
        </p:spPr>
        <p:txBody>
          <a:bodyPr/>
          <a:lstStyle/>
          <a:p>
            <a:r>
              <a:rPr lang="en-US" dirty="0" smtClean="0"/>
              <a:t>Adult Protective Services</a:t>
            </a:r>
            <a:endParaRPr lang="en-US" dirty="0"/>
          </a:p>
        </p:txBody>
      </p:sp>
      <p:sp>
        <p:nvSpPr>
          <p:cNvPr id="6" name="Rectangle 5"/>
          <p:cNvSpPr/>
          <p:nvPr/>
        </p:nvSpPr>
        <p:spPr>
          <a:xfrm>
            <a:off x="381000" y="1600200"/>
            <a:ext cx="11353800" cy="1815882"/>
          </a:xfrm>
          <a:prstGeom prst="rect">
            <a:avLst/>
          </a:prstGeom>
        </p:spPr>
        <p:txBody>
          <a:bodyPr wrap="square">
            <a:spAutoFit/>
          </a:bodyPr>
          <a:lstStyle/>
          <a:p>
            <a:pPr algn="ctr"/>
            <a:r>
              <a:rPr lang="en-US" sz="2800" dirty="0" smtClean="0">
                <a:latin typeface="Aparajita" panose="020B0604020202020204" pitchFamily="34" charset="0"/>
                <a:cs typeface="Aparajita" panose="020B0604020202020204" pitchFamily="34" charset="0"/>
              </a:rPr>
              <a:t>APS </a:t>
            </a:r>
            <a:r>
              <a:rPr lang="en-US" sz="2800" dirty="0">
                <a:latin typeface="Aparajita" panose="020B0604020202020204" pitchFamily="34" charset="0"/>
                <a:cs typeface="Aparajita" panose="020B0604020202020204" pitchFamily="34" charset="0"/>
              </a:rPr>
              <a:t>in-home staff refer cases that require guardianship services to the Department of Aging and Disability Services. </a:t>
            </a:r>
            <a:r>
              <a:rPr lang="en-US" sz="2800" dirty="0">
                <a:solidFill>
                  <a:srgbClr val="C00000"/>
                </a:solidFill>
                <a:latin typeface="Aparajita" panose="020B0604020202020204" pitchFamily="34" charset="0"/>
                <a:cs typeface="Aparajita" panose="020B0604020202020204" pitchFamily="34" charset="0"/>
              </a:rPr>
              <a:t>Guardianship</a:t>
            </a:r>
            <a:r>
              <a:rPr lang="en-US" sz="2800" dirty="0">
                <a:latin typeface="Aparajita" panose="020B0604020202020204" pitchFamily="34" charset="0"/>
                <a:cs typeface="Aparajita" panose="020B0604020202020204" pitchFamily="34" charset="0"/>
              </a:rPr>
              <a:t> is a legal method to protect individuals' well being when they are </a:t>
            </a:r>
            <a:r>
              <a:rPr lang="en-US" sz="2800" dirty="0">
                <a:solidFill>
                  <a:srgbClr val="C00000"/>
                </a:solidFill>
                <a:latin typeface="Aparajita" panose="020B0604020202020204" pitchFamily="34" charset="0"/>
                <a:cs typeface="Aparajita" panose="020B0604020202020204" pitchFamily="34" charset="0"/>
              </a:rPr>
              <a:t>legally incapacitated </a:t>
            </a:r>
            <a:r>
              <a:rPr lang="en-US" sz="2800" dirty="0">
                <a:latin typeface="Aparajita" panose="020B0604020202020204" pitchFamily="34" charset="0"/>
                <a:cs typeface="Aparajita" panose="020B0604020202020204" pitchFamily="34" charset="0"/>
              </a:rPr>
              <a:t>and cannot protect themselves.</a:t>
            </a:r>
          </a:p>
          <a:p>
            <a:pPr algn="ctr"/>
            <a:endParaRPr lang="en-US" sz="2800" dirty="0">
              <a:latin typeface="Aparajita" panose="020B0604020202020204" pitchFamily="34" charset="0"/>
              <a:cs typeface="Aparajita"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133531"/>
            <a:ext cx="6096000" cy="3429000"/>
          </a:xfrm>
          <a:prstGeom prst="rect">
            <a:avLst/>
          </a:prstGeom>
          <a:ln w="38100">
            <a:solidFill>
              <a:schemeClr val="tx1"/>
            </a:solidFill>
          </a:ln>
        </p:spPr>
      </p:pic>
    </p:spTree>
    <p:extLst>
      <p:ext uri="{BB962C8B-B14F-4D97-AF65-F5344CB8AC3E}">
        <p14:creationId xmlns:p14="http://schemas.microsoft.com/office/powerpoint/2010/main" val="306495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94" y="76200"/>
            <a:ext cx="10058400" cy="1325563"/>
          </a:xfrm>
        </p:spPr>
        <p:txBody>
          <a:bodyPr/>
          <a:lstStyle/>
          <a:p>
            <a:r>
              <a:rPr lang="en-US" dirty="0" smtClean="0"/>
              <a:t>Adult Protective Services</a:t>
            </a:r>
            <a:endParaRPr lang="en-US" dirty="0"/>
          </a:p>
        </p:txBody>
      </p:sp>
      <p:sp>
        <p:nvSpPr>
          <p:cNvPr id="4" name="Rectangle 3"/>
          <p:cNvSpPr/>
          <p:nvPr/>
        </p:nvSpPr>
        <p:spPr>
          <a:xfrm>
            <a:off x="1676400" y="2133600"/>
            <a:ext cx="9144000" cy="4247317"/>
          </a:xfrm>
          <a:prstGeom prst="rect">
            <a:avLst/>
          </a:prstGeom>
        </p:spPr>
        <p:txBody>
          <a:bodyPr wrap="square">
            <a:spAutoFit/>
          </a:bodyPr>
          <a:lstStyle/>
          <a:p>
            <a:endParaRPr lang="en-US" dirty="0"/>
          </a:p>
          <a:p>
            <a:pPr marL="285750" indent="-285750">
              <a:buFont typeface="Arial" panose="020B0604020202020204" pitchFamily="34" charset="0"/>
              <a:buChar char="•"/>
            </a:pPr>
            <a:r>
              <a:rPr lang="en-US" dirty="0"/>
              <a:t>    Someone </a:t>
            </a:r>
            <a:r>
              <a:rPr lang="en-US" dirty="0" smtClean="0"/>
              <a:t>suspects</a:t>
            </a:r>
          </a:p>
          <a:p>
            <a:endParaRPr lang="en-US" dirty="0"/>
          </a:p>
          <a:p>
            <a:pPr marL="285750" indent="-285750">
              <a:buFont typeface="Arial" panose="020B0604020202020204" pitchFamily="34" charset="0"/>
              <a:buChar char="•"/>
            </a:pPr>
            <a:r>
              <a:rPr lang="en-US" dirty="0"/>
              <a:t>    A call is made to the DFPS Abuse Hotline at </a:t>
            </a:r>
            <a:r>
              <a:rPr lang="en-US" dirty="0">
                <a:solidFill>
                  <a:srgbClr val="C00000"/>
                </a:solidFill>
              </a:rPr>
              <a:t>1-800-252-5400</a:t>
            </a:r>
            <a:r>
              <a:rPr lang="en-US" dirty="0"/>
              <a:t> to report the alleged maltreatment</a:t>
            </a:r>
            <a:r>
              <a:rPr lang="en-US" dirty="0" smtClean="0"/>
              <a:t>.</a:t>
            </a:r>
          </a:p>
          <a:p>
            <a:endParaRPr lang="en-US" dirty="0"/>
          </a:p>
          <a:p>
            <a:pPr marL="285750" indent="-285750">
              <a:buFont typeface="Arial" panose="020B0604020202020204" pitchFamily="34" charset="0"/>
              <a:buChar char="•"/>
            </a:pPr>
            <a:r>
              <a:rPr lang="en-US" dirty="0"/>
              <a:t>    A priority is assigned to the report </a:t>
            </a:r>
            <a:r>
              <a:rPr lang="en-US" dirty="0" err="1" smtClean="0">
                <a:solidFill>
                  <a:srgbClr val="C00000"/>
                </a:solidFill>
              </a:rPr>
              <a:t>P1</a:t>
            </a:r>
            <a:r>
              <a:rPr lang="en-US" dirty="0" smtClean="0">
                <a:solidFill>
                  <a:srgbClr val="C00000"/>
                </a:solidFill>
              </a:rPr>
              <a:t>, </a:t>
            </a:r>
            <a:r>
              <a:rPr lang="en-US" dirty="0" err="1" smtClean="0">
                <a:solidFill>
                  <a:srgbClr val="C00000"/>
                </a:solidFill>
              </a:rPr>
              <a:t>P2</a:t>
            </a:r>
            <a:r>
              <a:rPr lang="en-US" dirty="0" smtClean="0">
                <a:solidFill>
                  <a:srgbClr val="C00000"/>
                </a:solidFill>
              </a:rPr>
              <a:t>, </a:t>
            </a:r>
            <a:r>
              <a:rPr lang="en-US" dirty="0" err="1" smtClean="0">
                <a:solidFill>
                  <a:srgbClr val="C00000"/>
                </a:solidFill>
              </a:rPr>
              <a:t>P3</a:t>
            </a:r>
            <a:r>
              <a:rPr lang="en-US" dirty="0" smtClean="0">
                <a:solidFill>
                  <a:srgbClr val="C00000"/>
                </a:solidFill>
              </a:rPr>
              <a:t>, </a:t>
            </a:r>
            <a:r>
              <a:rPr lang="en-US" dirty="0" err="1" smtClean="0">
                <a:solidFill>
                  <a:srgbClr val="C00000"/>
                </a:solidFill>
              </a:rPr>
              <a:t>P4</a:t>
            </a:r>
            <a:endParaRPr lang="en-US" dirty="0" smtClean="0">
              <a:solidFill>
                <a:srgbClr val="C00000"/>
              </a:solidFill>
            </a:endParaRPr>
          </a:p>
          <a:p>
            <a:endParaRPr lang="en-US" dirty="0">
              <a:solidFill>
                <a:srgbClr val="C00000"/>
              </a:solidFill>
            </a:endParaRPr>
          </a:p>
          <a:p>
            <a:pPr marL="285750" indent="-285750">
              <a:buFont typeface="Arial" panose="020B0604020202020204" pitchFamily="34" charset="0"/>
              <a:buChar char="•"/>
            </a:pPr>
            <a:r>
              <a:rPr lang="en-US" dirty="0"/>
              <a:t>    </a:t>
            </a:r>
            <a:r>
              <a:rPr lang="en-US" dirty="0" smtClean="0">
                <a:solidFill>
                  <a:srgbClr val="C00000"/>
                </a:solidFill>
              </a:rPr>
              <a:t>Statewide Intake </a:t>
            </a:r>
            <a:r>
              <a:rPr lang="en-US" dirty="0" smtClean="0"/>
              <a:t>staff </a:t>
            </a:r>
            <a:r>
              <a:rPr lang="en-US" dirty="0"/>
              <a:t>send the report to local APS staff for investigation. </a:t>
            </a:r>
            <a:endParaRPr lang="en-US" dirty="0" smtClean="0"/>
          </a:p>
          <a:p>
            <a:endParaRPr lang="en-US" dirty="0"/>
          </a:p>
          <a:p>
            <a:pPr marL="285750" indent="-285750">
              <a:buFont typeface="Arial" panose="020B0604020202020204" pitchFamily="34" charset="0"/>
              <a:buChar char="•"/>
            </a:pPr>
            <a:r>
              <a:rPr lang="en-US" dirty="0" smtClean="0"/>
              <a:t>    </a:t>
            </a:r>
            <a:r>
              <a:rPr lang="en-US" dirty="0" smtClean="0">
                <a:solidFill>
                  <a:srgbClr val="C00000"/>
                </a:solidFill>
              </a:rPr>
              <a:t>APS Specialists </a:t>
            </a:r>
            <a:r>
              <a:rPr lang="en-US" dirty="0" smtClean="0"/>
              <a:t>contact </a:t>
            </a:r>
            <a:r>
              <a:rPr lang="en-US" dirty="0"/>
              <a:t>all people who might know about the alleged maltreatment</a:t>
            </a:r>
            <a:r>
              <a:rPr lang="en-US" dirty="0" smtClean="0"/>
              <a:t>.</a:t>
            </a:r>
          </a:p>
          <a:p>
            <a:endParaRPr lang="en-US" dirty="0"/>
          </a:p>
          <a:p>
            <a:pPr marL="285750" indent="-285750">
              <a:buFont typeface="Arial" panose="020B0604020202020204" pitchFamily="34" charset="0"/>
              <a:buChar char="•"/>
            </a:pPr>
            <a:r>
              <a:rPr lang="en-US" dirty="0"/>
              <a:t>    </a:t>
            </a:r>
            <a:r>
              <a:rPr lang="en-US" dirty="0" smtClean="0"/>
              <a:t>Specialist evaluates </a:t>
            </a:r>
            <a:r>
              <a:rPr lang="en-US" dirty="0"/>
              <a:t>the information </a:t>
            </a:r>
            <a:r>
              <a:rPr lang="en-US" dirty="0" smtClean="0"/>
              <a:t>gathered…</a:t>
            </a:r>
          </a:p>
          <a:p>
            <a:endParaRPr lang="en-US" dirty="0" smtClean="0"/>
          </a:p>
          <a:p>
            <a:pPr marL="285750" indent="-285750">
              <a:buFont typeface="Arial" panose="020B0604020202020204" pitchFamily="34" charset="0"/>
              <a:buChar char="•"/>
            </a:pPr>
            <a:r>
              <a:rPr lang="en-US" dirty="0"/>
              <a:t> </a:t>
            </a:r>
            <a:r>
              <a:rPr lang="en-US" dirty="0" smtClean="0"/>
              <a:t>   If validated, case will be put into the service stage</a:t>
            </a:r>
            <a:endParaRPr lang="en-US" dirty="0"/>
          </a:p>
        </p:txBody>
      </p:sp>
      <p:sp>
        <p:nvSpPr>
          <p:cNvPr id="5" name="Rectangle 4"/>
          <p:cNvSpPr/>
          <p:nvPr/>
        </p:nvSpPr>
        <p:spPr>
          <a:xfrm>
            <a:off x="3912658" y="1524000"/>
            <a:ext cx="3687292" cy="707886"/>
          </a:xfrm>
          <a:prstGeom prst="rect">
            <a:avLst/>
          </a:prstGeom>
        </p:spPr>
        <p:txBody>
          <a:bodyPr wrap="none">
            <a:spAutoFit/>
          </a:bodyPr>
          <a:lstStyle/>
          <a:p>
            <a:pPr algn="ctr"/>
            <a:r>
              <a:rPr lang="en-US" sz="4000" dirty="0">
                <a:solidFill>
                  <a:srgbClr val="C00000"/>
                </a:solidFill>
              </a:rPr>
              <a:t>How APS Works</a:t>
            </a:r>
          </a:p>
        </p:txBody>
      </p:sp>
    </p:spTree>
    <p:extLst>
      <p:ext uri="{BB962C8B-B14F-4D97-AF65-F5344CB8AC3E}">
        <p14:creationId xmlns:p14="http://schemas.microsoft.com/office/powerpoint/2010/main" val="92876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058400" cy="1325563"/>
          </a:xfrm>
        </p:spPr>
        <p:txBody>
          <a:bodyPr/>
          <a:lstStyle/>
          <a:p>
            <a:r>
              <a:rPr lang="en-US" dirty="0" smtClean="0"/>
              <a:t>Adult Protective Services</a:t>
            </a:r>
            <a:endParaRPr lang="en-US" dirty="0"/>
          </a:p>
        </p:txBody>
      </p:sp>
      <p:sp>
        <p:nvSpPr>
          <p:cNvPr id="4" name="Rectangle 3"/>
          <p:cNvSpPr/>
          <p:nvPr/>
        </p:nvSpPr>
        <p:spPr>
          <a:xfrm>
            <a:off x="150844" y="1676400"/>
            <a:ext cx="11812555" cy="5262979"/>
          </a:xfrm>
          <a:prstGeom prst="rect">
            <a:avLst/>
          </a:prstGeom>
        </p:spPr>
        <p:txBody>
          <a:bodyPr wrap="square">
            <a:spAutoFit/>
          </a:bodyPr>
          <a:lstStyle/>
          <a:p>
            <a:pPr marL="342900" indent="-342900">
              <a:buFont typeface="Arial" panose="020B0604020202020204" pitchFamily="34" charset="0"/>
              <a:buChar char="•"/>
            </a:pPr>
            <a:r>
              <a:rPr lang="en-US" sz="2400" b="1" dirty="0" smtClean="0">
                <a:latin typeface="Aparajita" panose="020B0604020202020204" pitchFamily="34" charset="0"/>
                <a:cs typeface="Aparajita" panose="020B0604020202020204" pitchFamily="34" charset="0"/>
              </a:rPr>
              <a:t>Nearly one out of five people have a disability, and almost one-half of people over 65 have a disability.</a:t>
            </a:r>
          </a:p>
          <a:p>
            <a:pPr marL="342900" indent="-342900">
              <a:buFont typeface="Arial" panose="020B0604020202020204" pitchFamily="34" charset="0"/>
              <a:buChar char="•"/>
            </a:pPr>
            <a:endParaRPr lang="en-US" sz="2400" b="1" dirty="0" smtClean="0">
              <a:latin typeface="Aparajita" panose="020B0604020202020204" pitchFamily="34" charset="0"/>
              <a:cs typeface="Aparajita" panose="020B0604020202020204" pitchFamily="34" charset="0"/>
            </a:endParaRPr>
          </a:p>
          <a:p>
            <a:pPr marL="342900" indent="-342900">
              <a:buFont typeface="Arial" panose="020B0604020202020204" pitchFamily="34" charset="0"/>
              <a:buChar char="•"/>
            </a:pPr>
            <a:r>
              <a:rPr lang="en-US" sz="2400" b="1" dirty="0">
                <a:latin typeface="Aparajita" panose="020B0604020202020204" pitchFamily="34" charset="0"/>
                <a:cs typeface="Aparajita" panose="020B0604020202020204" pitchFamily="34" charset="0"/>
              </a:rPr>
              <a:t> </a:t>
            </a:r>
            <a:r>
              <a:rPr lang="en-US" sz="2400" b="1" dirty="0">
                <a:solidFill>
                  <a:srgbClr val="C00000"/>
                </a:solidFill>
                <a:latin typeface="Aparajita" panose="020B0604020202020204" pitchFamily="34" charset="0"/>
                <a:cs typeface="Aparajita" panose="020B0604020202020204" pitchFamily="34" charset="0"/>
              </a:rPr>
              <a:t>Texas has more than 2.5 million residents age 65 or </a:t>
            </a:r>
            <a:r>
              <a:rPr lang="en-US" sz="2400" b="1" dirty="0" smtClean="0">
                <a:solidFill>
                  <a:srgbClr val="C00000"/>
                </a:solidFill>
                <a:latin typeface="Aparajita" panose="020B0604020202020204" pitchFamily="34" charset="0"/>
                <a:cs typeface="Aparajita" panose="020B0604020202020204" pitchFamily="34" charset="0"/>
              </a:rPr>
              <a:t>older</a:t>
            </a:r>
          </a:p>
          <a:p>
            <a:pPr marL="342900" indent="-342900">
              <a:buFont typeface="Arial" panose="020B0604020202020204" pitchFamily="34" charset="0"/>
              <a:buChar char="•"/>
            </a:pPr>
            <a:endParaRPr lang="en-US" sz="2400" b="1" dirty="0" smtClean="0">
              <a:latin typeface="Aparajita" panose="020B0604020202020204" pitchFamily="34" charset="0"/>
              <a:cs typeface="Aparajita" panose="020B0604020202020204" pitchFamily="34" charset="0"/>
            </a:endParaRPr>
          </a:p>
          <a:p>
            <a:pPr marL="457200" indent="-457200">
              <a:buFont typeface="Arial" panose="020B0604020202020204" pitchFamily="34" charset="0"/>
              <a:buChar char="•"/>
            </a:pPr>
            <a:r>
              <a:rPr lang="en-US" sz="2400" b="1" dirty="0" smtClean="0">
                <a:latin typeface="Aparajita" panose="020B0604020202020204" pitchFamily="34" charset="0"/>
                <a:cs typeface="Aparajita" panose="020B0604020202020204" pitchFamily="34" charset="0"/>
              </a:rPr>
              <a:t>In Fiscal Year 2012, APS completed 87,487 investigations of </a:t>
            </a:r>
            <a:r>
              <a:rPr lang="en-US" sz="2400" b="1" dirty="0" err="1" smtClean="0">
                <a:latin typeface="Aparajita" panose="020B0604020202020204" pitchFamily="34" charset="0"/>
                <a:cs typeface="Aparajita" panose="020B0604020202020204" pitchFamily="34" charset="0"/>
              </a:rPr>
              <a:t>ANE</a:t>
            </a:r>
            <a:r>
              <a:rPr lang="en-US" sz="2400" b="1" dirty="0" smtClean="0">
                <a:latin typeface="Aparajita" panose="020B0604020202020204" pitchFamily="34" charset="0"/>
                <a:cs typeface="Aparajita" panose="020B0604020202020204" pitchFamily="34" charset="0"/>
              </a:rPr>
              <a:t> involving adults living at home. Of these, more than 59,595 were validated.</a:t>
            </a:r>
          </a:p>
          <a:p>
            <a:pPr marL="342900" indent="-342900">
              <a:buFont typeface="Arial" panose="020B0604020202020204" pitchFamily="34" charset="0"/>
              <a:buChar char="•"/>
            </a:pPr>
            <a:endParaRPr lang="en-US" sz="2400" b="1" dirty="0" smtClean="0">
              <a:latin typeface="Aparajita" panose="020B0604020202020204" pitchFamily="34" charset="0"/>
              <a:cs typeface="Aparajita" panose="020B0604020202020204" pitchFamily="34" charset="0"/>
            </a:endParaRPr>
          </a:p>
          <a:p>
            <a:pPr marL="457200" indent="-457200">
              <a:buFont typeface="Arial" panose="020B0604020202020204" pitchFamily="34" charset="0"/>
              <a:buChar char="•"/>
            </a:pPr>
            <a:r>
              <a:rPr lang="en-US" sz="2400" b="1" dirty="0" smtClean="0">
                <a:solidFill>
                  <a:srgbClr val="C00000"/>
                </a:solidFill>
                <a:latin typeface="Aparajita" panose="020B0604020202020204" pitchFamily="34" charset="0"/>
                <a:cs typeface="Aparajita" panose="020B0604020202020204" pitchFamily="34" charset="0"/>
              </a:rPr>
              <a:t>In Fiscal Year 2012, Adult Protective Services completed 10,803 mental health and intellectual disability (</a:t>
            </a:r>
            <a:r>
              <a:rPr lang="en-US" sz="2400" b="1" dirty="0" err="1" smtClean="0">
                <a:solidFill>
                  <a:srgbClr val="C00000"/>
                </a:solidFill>
                <a:latin typeface="Aparajita" panose="020B0604020202020204" pitchFamily="34" charset="0"/>
                <a:cs typeface="Aparajita" panose="020B0604020202020204" pitchFamily="34" charset="0"/>
              </a:rPr>
              <a:t>MH&amp;ID</a:t>
            </a:r>
            <a:r>
              <a:rPr lang="en-US" sz="2400" b="1" dirty="0" smtClean="0">
                <a:solidFill>
                  <a:srgbClr val="C00000"/>
                </a:solidFill>
                <a:latin typeface="Aparajita" panose="020B0604020202020204" pitchFamily="34" charset="0"/>
                <a:cs typeface="Aparajita" panose="020B0604020202020204" pitchFamily="34" charset="0"/>
              </a:rPr>
              <a:t>) investigations, which include settings such as state hospitals, schools, and centers.</a:t>
            </a:r>
          </a:p>
          <a:p>
            <a:pPr marL="342900" indent="-342900">
              <a:buFont typeface="Arial" panose="020B0604020202020204" pitchFamily="34" charset="0"/>
              <a:buChar char="•"/>
            </a:pPr>
            <a:endParaRPr lang="en-US" sz="2400" b="1" dirty="0" smtClean="0">
              <a:latin typeface="Aparajita" panose="020B0604020202020204" pitchFamily="34" charset="0"/>
              <a:cs typeface="Aparajita" panose="020B0604020202020204" pitchFamily="34" charset="0"/>
            </a:endParaRPr>
          </a:p>
          <a:p>
            <a:pPr marL="457200" indent="-457200">
              <a:buFont typeface="Arial" panose="020B0604020202020204" pitchFamily="34" charset="0"/>
              <a:buChar char="•"/>
            </a:pPr>
            <a:r>
              <a:rPr lang="en-US" sz="2400" b="1" dirty="0" smtClean="0">
                <a:latin typeface="Aparajita" panose="020B0604020202020204" pitchFamily="34" charset="0"/>
                <a:cs typeface="Aparajita" panose="020B0604020202020204" pitchFamily="34" charset="0"/>
              </a:rPr>
              <a:t>In the last decade, the number of in-home cases investigated by APS has increased by 35%.</a:t>
            </a:r>
          </a:p>
          <a:p>
            <a:pPr marL="342900" indent="-342900">
              <a:buFont typeface="Arial" panose="020B0604020202020204" pitchFamily="34" charset="0"/>
              <a:buChar char="•"/>
            </a:pPr>
            <a:endParaRPr lang="en-US" sz="2400" b="1" dirty="0" smtClean="0">
              <a:latin typeface="Aparajita" panose="020B0604020202020204" pitchFamily="34" charset="0"/>
              <a:cs typeface="Aparajita" panose="020B0604020202020204" pitchFamily="34" charset="0"/>
            </a:endParaRPr>
          </a:p>
          <a:p>
            <a:pPr marL="457200" indent="-457200">
              <a:buFont typeface="Arial" panose="020B0604020202020204" pitchFamily="34" charset="0"/>
              <a:buChar char="•"/>
            </a:pPr>
            <a:r>
              <a:rPr lang="en-US" sz="2400" b="1" dirty="0" smtClean="0">
                <a:solidFill>
                  <a:srgbClr val="C00000"/>
                </a:solidFill>
                <a:latin typeface="Aparajita" panose="020B0604020202020204" pitchFamily="34" charset="0"/>
                <a:cs typeface="Aparajita" panose="020B0604020202020204" pitchFamily="34" charset="0"/>
              </a:rPr>
              <a:t>More than 90% of the allegations of maltreatment that are validated in APS in-home cases include neglect</a:t>
            </a:r>
            <a:r>
              <a:rPr lang="en-US" sz="2400" b="1" dirty="0" smtClean="0">
                <a:latin typeface="Aparajita" panose="020B0604020202020204" pitchFamily="34" charset="0"/>
                <a:cs typeface="Aparajita" panose="020B0604020202020204" pitchFamily="34" charset="0"/>
              </a:rPr>
              <a:t>.</a:t>
            </a:r>
          </a:p>
          <a:p>
            <a:pPr marL="457200" indent="-457200">
              <a:buFont typeface="Arial" panose="020B0604020202020204" pitchFamily="34" charset="0"/>
              <a:buChar char="•"/>
            </a:pPr>
            <a:endParaRPr lang="en-US" sz="2400" b="1" dirty="0"/>
          </a:p>
        </p:txBody>
      </p:sp>
    </p:spTree>
    <p:extLst>
      <p:ext uri="{BB962C8B-B14F-4D97-AF65-F5344CB8AC3E}">
        <p14:creationId xmlns:p14="http://schemas.microsoft.com/office/powerpoint/2010/main" val="326680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228600"/>
            <a:ext cx="10363200" cy="685800"/>
          </a:xfrm>
        </p:spPr>
        <p:txBody>
          <a:bodyPr>
            <a:normAutofit/>
          </a:bodyPr>
          <a:lstStyle/>
          <a:p>
            <a:pPr algn="ctr"/>
            <a:r>
              <a:rPr lang="en-US" sz="3200" dirty="0" smtClean="0"/>
              <a:t>APS Statistics in the RGV</a:t>
            </a:r>
            <a:endParaRPr lang="en-US" sz="32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914400"/>
            <a:ext cx="7563906" cy="5563377"/>
          </a:xfrm>
          <a:prstGeom prst="rect">
            <a:avLst/>
          </a:prstGeom>
          <a:ln w="38100" cmpd="sng">
            <a:solidFill>
              <a:schemeClr val="tx1"/>
            </a:solidFill>
          </a:ln>
        </p:spPr>
      </p:pic>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037"/>
            <a:ext cx="10058400" cy="1325563"/>
          </a:xfrm>
        </p:spPr>
        <p:txBody>
          <a:bodyPr/>
          <a:lstStyle/>
          <a:p>
            <a:r>
              <a:rPr lang="en-US" dirty="0" smtClean="0"/>
              <a:t>Adult Protective Services</a:t>
            </a:r>
            <a:endParaRPr lang="en-US" dirty="0"/>
          </a:p>
        </p:txBody>
      </p:sp>
      <p:sp>
        <p:nvSpPr>
          <p:cNvPr id="3" name="Rectangle 2"/>
          <p:cNvSpPr/>
          <p:nvPr/>
        </p:nvSpPr>
        <p:spPr>
          <a:xfrm>
            <a:off x="2362200" y="1981200"/>
            <a:ext cx="6858000" cy="3785652"/>
          </a:xfrm>
          <a:prstGeom prst="rect">
            <a:avLst/>
          </a:prstGeom>
        </p:spPr>
        <p:txBody>
          <a:bodyPr wrap="square">
            <a:spAutoFit/>
          </a:bodyPr>
          <a:lstStyle/>
          <a:p>
            <a:r>
              <a:rPr lang="en-US" sz="4800" dirty="0" smtClean="0">
                <a:latin typeface="Aparajita" panose="020B0604020202020204" pitchFamily="34" charset="0"/>
                <a:cs typeface="Aparajita" panose="020B0604020202020204" pitchFamily="34" charset="0"/>
              </a:rPr>
              <a:t>Making </a:t>
            </a:r>
            <a:r>
              <a:rPr lang="en-US" sz="4800" dirty="0">
                <a:latin typeface="Aparajita" panose="020B0604020202020204" pitchFamily="34" charset="0"/>
                <a:cs typeface="Aparajita" panose="020B0604020202020204" pitchFamily="34" charset="0"/>
              </a:rPr>
              <a:t>a report by </a:t>
            </a:r>
            <a:r>
              <a:rPr lang="en-US" sz="4800" dirty="0" smtClean="0">
                <a:latin typeface="Aparajita" panose="020B0604020202020204" pitchFamily="34" charset="0"/>
                <a:cs typeface="Aparajita" panose="020B0604020202020204" pitchFamily="34" charset="0"/>
              </a:rPr>
              <a:t>phone:</a:t>
            </a:r>
          </a:p>
          <a:p>
            <a:pPr algn="ctr"/>
            <a:r>
              <a:rPr lang="en-US" sz="4800" b="1" dirty="0">
                <a:solidFill>
                  <a:srgbClr val="C00000"/>
                </a:solidFill>
                <a:latin typeface="Aparajita" panose="020B0604020202020204" pitchFamily="34" charset="0"/>
                <a:cs typeface="Aparajita" panose="020B0604020202020204" pitchFamily="34" charset="0"/>
              </a:rPr>
              <a:t>1-800-252-5400</a:t>
            </a:r>
          </a:p>
          <a:p>
            <a:r>
              <a:rPr lang="en-US" sz="4800" dirty="0" smtClean="0">
                <a:latin typeface="Aparajita" panose="020B0604020202020204" pitchFamily="34" charset="0"/>
                <a:cs typeface="Aparajita" panose="020B0604020202020204" pitchFamily="34" charset="0"/>
              </a:rPr>
              <a:t> Online:</a:t>
            </a:r>
          </a:p>
          <a:p>
            <a:pPr algn="ctr"/>
            <a:r>
              <a:rPr lang="en-US" sz="4800" b="1" dirty="0">
                <a:solidFill>
                  <a:srgbClr val="C00000"/>
                </a:solidFill>
                <a:latin typeface="Aparajita" panose="020B0604020202020204" pitchFamily="34" charset="0"/>
                <a:cs typeface="Aparajita" panose="020B0604020202020204" pitchFamily="34" charset="0"/>
              </a:rPr>
              <a:t>https://</a:t>
            </a:r>
            <a:r>
              <a:rPr lang="en-US" sz="4800" b="1" dirty="0" err="1">
                <a:solidFill>
                  <a:srgbClr val="C00000"/>
                </a:solidFill>
                <a:latin typeface="Aparajita" panose="020B0604020202020204" pitchFamily="34" charset="0"/>
                <a:cs typeface="Aparajita" panose="020B0604020202020204" pitchFamily="34" charset="0"/>
              </a:rPr>
              <a:t>www.txabusehotline.org</a:t>
            </a:r>
            <a:endParaRPr lang="en-US" sz="4800" b="1" dirty="0" smtClean="0">
              <a:solidFill>
                <a:srgbClr val="C00000"/>
              </a:solidFill>
              <a:latin typeface="Aparajita" panose="020B0604020202020204" pitchFamily="34" charset="0"/>
              <a:cs typeface="Aparajita" panose="020B0604020202020204" pitchFamily="34" charset="0"/>
            </a:endParaRPr>
          </a:p>
          <a:p>
            <a:endParaRPr lang="en-US" sz="48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31052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70104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24000" y="381000"/>
            <a:ext cx="3932237" cy="762000"/>
          </a:xfrm>
        </p:spPr>
        <p:txBody>
          <a:bodyPr/>
          <a:lstStyle/>
          <a:p>
            <a:pPr algn="ctr"/>
            <a:r>
              <a:rPr lang="en-US" dirty="0" smtClean="0"/>
              <a:t>RESOURCES</a:t>
            </a:r>
            <a:endParaRPr lang="en-US" dirty="0"/>
          </a:p>
        </p:txBody>
      </p:sp>
      <p:sp>
        <p:nvSpPr>
          <p:cNvPr id="5" name="Text Placeholder 4"/>
          <p:cNvSpPr>
            <a:spLocks noGrp="1"/>
          </p:cNvSpPr>
          <p:nvPr>
            <p:ph type="body" sz="half" idx="2"/>
          </p:nvPr>
        </p:nvSpPr>
        <p:spPr>
          <a:xfrm>
            <a:off x="7772400" y="533400"/>
            <a:ext cx="3932237" cy="5562600"/>
          </a:xfrm>
        </p:spPr>
        <p:txBody>
          <a:bodyPr>
            <a:noAutofit/>
          </a:bodyPr>
          <a:lstStyle/>
          <a:p>
            <a:pPr algn="ctr"/>
            <a:r>
              <a:rPr lang="en-US" sz="5400" b="1" dirty="0">
                <a:solidFill>
                  <a:schemeClr val="tx1"/>
                </a:solidFill>
                <a:latin typeface="Aparajita" panose="020B0604020202020204" pitchFamily="34" charset="0"/>
                <a:cs typeface="Aparajita" panose="020B0604020202020204" pitchFamily="34" charset="0"/>
              </a:rPr>
              <a:t>Adult Abuse Prevention </a:t>
            </a:r>
            <a:r>
              <a:rPr lang="en-US" sz="5400" b="1" dirty="0" smtClean="0">
                <a:solidFill>
                  <a:schemeClr val="tx1"/>
                </a:solidFill>
                <a:latin typeface="Aparajita" panose="020B0604020202020204" pitchFamily="34" charset="0"/>
                <a:cs typeface="Aparajita" panose="020B0604020202020204" pitchFamily="34" charset="0"/>
              </a:rPr>
              <a:t>Kit</a:t>
            </a:r>
          </a:p>
          <a:p>
            <a:pPr algn="ctr"/>
            <a:endParaRPr lang="en-US" sz="5400" b="1" dirty="0" smtClean="0">
              <a:solidFill>
                <a:schemeClr val="tx1"/>
              </a:solidFill>
              <a:latin typeface="Aparajita" panose="020B0604020202020204" pitchFamily="34" charset="0"/>
              <a:cs typeface="Aparajita" panose="020B0604020202020204" pitchFamily="34" charset="0"/>
            </a:endParaRPr>
          </a:p>
          <a:p>
            <a:pPr algn="ctr"/>
            <a:endParaRPr lang="en-US" sz="5400" b="1" dirty="0" smtClean="0">
              <a:solidFill>
                <a:schemeClr val="tx1"/>
              </a:solidFill>
              <a:latin typeface="Aparajita" panose="020B0604020202020204" pitchFamily="34" charset="0"/>
              <a:cs typeface="Aparajita" panose="020B0604020202020204" pitchFamily="34" charset="0"/>
            </a:endParaRPr>
          </a:p>
          <a:p>
            <a:pPr algn="ctr"/>
            <a:r>
              <a:rPr lang="en-US" sz="4000" dirty="0" smtClean="0">
                <a:solidFill>
                  <a:schemeClr val="tx1"/>
                </a:solidFill>
                <a:latin typeface="Aparajita" panose="020B0604020202020204" pitchFamily="34" charset="0"/>
                <a:cs typeface="Aparajita" panose="020B0604020202020204" pitchFamily="34" charset="0"/>
              </a:rPr>
              <a:t>A </a:t>
            </a:r>
            <a:r>
              <a:rPr lang="en-US" sz="4000" dirty="0">
                <a:solidFill>
                  <a:schemeClr val="tx1"/>
                </a:solidFill>
                <a:latin typeface="Aparajita" panose="020B0604020202020204" pitchFamily="34" charset="0"/>
                <a:cs typeface="Aparajita" panose="020B0604020202020204" pitchFamily="34" charset="0"/>
              </a:rPr>
              <a:t>Resource Kit for Protecting the Elderly and Adults with Disabilities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81000"/>
            <a:ext cx="4790479" cy="615198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532257"/>
            <a:ext cx="4945062"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78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0058400" cy="1325563"/>
          </a:xfrm>
        </p:spPr>
        <p:txBody>
          <a:bodyPr/>
          <a:lstStyle/>
          <a:p>
            <a:r>
              <a:rPr lang="en-US" dirty="0" smtClean="0"/>
              <a:t>Child Protective </a:t>
            </a:r>
            <a:r>
              <a:rPr lang="en-US" dirty="0"/>
              <a:t>Services</a:t>
            </a:r>
          </a:p>
        </p:txBody>
      </p:sp>
      <p:sp>
        <p:nvSpPr>
          <p:cNvPr id="3" name="Content Placeholder 2"/>
          <p:cNvSpPr>
            <a:spLocks noGrp="1"/>
          </p:cNvSpPr>
          <p:nvPr>
            <p:ph sz="half" idx="1"/>
          </p:nvPr>
        </p:nvSpPr>
        <p:spPr>
          <a:xfrm>
            <a:off x="533400" y="1905000"/>
            <a:ext cx="4800600" cy="4575175"/>
          </a:xfrm>
        </p:spPr>
        <p:txBody>
          <a:bodyPr>
            <a:normAutofit/>
          </a:bodyPr>
          <a:lstStyle/>
          <a:p>
            <a:r>
              <a:rPr lang="en-US" sz="3600" b="1" dirty="0"/>
              <a:t>What is CPS </a:t>
            </a:r>
            <a:endParaRPr lang="en-US" sz="3600" b="1" dirty="0" smtClean="0"/>
          </a:p>
          <a:p>
            <a:r>
              <a:rPr lang="en-US" sz="3600" b="1" dirty="0" smtClean="0"/>
              <a:t>The </a:t>
            </a:r>
            <a:r>
              <a:rPr lang="en-US" sz="3600" b="1" dirty="0"/>
              <a:t>CPS </a:t>
            </a:r>
            <a:r>
              <a:rPr lang="en-US" sz="3600" b="1" dirty="0" smtClean="0"/>
              <a:t>investigation</a:t>
            </a:r>
          </a:p>
          <a:p>
            <a:r>
              <a:rPr lang="en-US" sz="3600" b="1" dirty="0" smtClean="0"/>
              <a:t>Other Hats of CPS</a:t>
            </a:r>
          </a:p>
          <a:p>
            <a:r>
              <a:rPr lang="en-US" sz="3600" b="1" dirty="0" smtClean="0"/>
              <a:t>When </a:t>
            </a:r>
            <a:r>
              <a:rPr lang="en-US" sz="3600" b="1" dirty="0"/>
              <a:t>and where to </a:t>
            </a:r>
            <a:r>
              <a:rPr lang="en-US" sz="3600" b="1" dirty="0" smtClean="0"/>
              <a:t>report</a:t>
            </a:r>
          </a:p>
          <a:p>
            <a:r>
              <a:rPr lang="en-US" sz="3600" b="1" dirty="0" smtClean="0"/>
              <a:t>Trauma </a:t>
            </a:r>
            <a:r>
              <a:rPr lang="en-US" sz="3600" b="1" dirty="0"/>
              <a:t>Informed Care Training</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73331" y="2057400"/>
            <a:ext cx="5228069" cy="4190999"/>
          </a:xfrm>
          <a:ln w="38100">
            <a:solidFill>
              <a:schemeClr val="tx1"/>
            </a:solidFill>
          </a:ln>
        </p:spPr>
      </p:pic>
    </p:spTree>
    <p:extLst>
      <p:ext uri="{BB962C8B-B14F-4D97-AF65-F5344CB8AC3E}">
        <p14:creationId xmlns:p14="http://schemas.microsoft.com/office/powerpoint/2010/main" val="27386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0" y="152400"/>
            <a:ext cx="3932237" cy="685800"/>
          </a:xfrm>
        </p:spPr>
        <p:txBody>
          <a:bodyPr/>
          <a:lstStyle/>
          <a:p>
            <a:pPr algn="ctr"/>
            <a:r>
              <a:rPr lang="en-US" dirty="0" smtClean="0">
                <a:solidFill>
                  <a:schemeClr val="tx1"/>
                </a:solidFill>
              </a:rPr>
              <a:t>What is CPS?</a:t>
            </a:r>
            <a:endParaRPr lang="en-US" dirty="0">
              <a:solidFill>
                <a:schemeClr val="tx1"/>
              </a:solidFill>
            </a:endParaRP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6906" b="16906"/>
          <a:stretch>
            <a:fillRect/>
          </a:stretch>
        </p:blipFill>
        <p:spPr/>
      </p:pic>
      <p:sp>
        <p:nvSpPr>
          <p:cNvPr id="4" name="Text Placeholder 3"/>
          <p:cNvSpPr>
            <a:spLocks noGrp="1"/>
          </p:cNvSpPr>
          <p:nvPr>
            <p:ph type="body" sz="half" idx="2"/>
          </p:nvPr>
        </p:nvSpPr>
        <p:spPr>
          <a:xfrm>
            <a:off x="7391400" y="1752600"/>
            <a:ext cx="4495800" cy="4572000"/>
          </a:xfrm>
        </p:spPr>
        <p:txBody>
          <a:bodyPr>
            <a:noAutofit/>
          </a:bodyPr>
          <a:lstStyle/>
          <a:p>
            <a:pPr algn="ctr"/>
            <a:r>
              <a:rPr lang="en-US" sz="2400" dirty="0" smtClean="0">
                <a:latin typeface="Aparajita" panose="020B0604020202020204" pitchFamily="34" charset="0"/>
                <a:cs typeface="Aparajita" panose="020B0604020202020204" pitchFamily="34" charset="0"/>
              </a:rPr>
              <a:t>An agency that investigates </a:t>
            </a:r>
            <a:r>
              <a:rPr lang="en-US" sz="2400" dirty="0">
                <a:latin typeface="Aparajita" panose="020B0604020202020204" pitchFamily="34" charset="0"/>
                <a:cs typeface="Aparajita" panose="020B0604020202020204" pitchFamily="34" charset="0"/>
              </a:rPr>
              <a:t>allegations of child abuse and neglect by parents or other family or household members</a:t>
            </a:r>
            <a:r>
              <a:rPr lang="en-US" sz="2400" dirty="0" smtClean="0">
                <a:latin typeface="Aparajita" panose="020B0604020202020204" pitchFamily="34" charset="0"/>
                <a:cs typeface="Aparajita" panose="020B0604020202020204" pitchFamily="34" charset="0"/>
              </a:rPr>
              <a:t>.</a:t>
            </a:r>
          </a:p>
          <a:p>
            <a:pPr algn="ctr"/>
            <a:endParaRPr lang="en-US" sz="2400" dirty="0">
              <a:latin typeface="Aparajita" panose="020B0604020202020204" pitchFamily="34" charset="0"/>
              <a:cs typeface="Aparajita" panose="020B0604020202020204" pitchFamily="34" charset="0"/>
            </a:endParaRPr>
          </a:p>
          <a:p>
            <a:pPr algn="ctr"/>
            <a:r>
              <a:rPr lang="en-US" sz="2400" dirty="0" smtClean="0">
                <a:latin typeface="Aparajita" panose="020B0604020202020204" pitchFamily="34" charset="0"/>
                <a:cs typeface="Aparajita" panose="020B0604020202020204" pitchFamily="34" charset="0"/>
              </a:rPr>
              <a:t>If </a:t>
            </a:r>
            <a:r>
              <a:rPr lang="en-US" sz="2400" dirty="0">
                <a:latin typeface="Aparajita" panose="020B0604020202020204" pitchFamily="34" charset="0"/>
                <a:cs typeface="Aparajita" panose="020B0604020202020204" pitchFamily="34" charset="0"/>
              </a:rPr>
              <a:t>needed, CPS may refer parents to services for help. </a:t>
            </a:r>
            <a:r>
              <a:rPr lang="en-US" sz="2400" dirty="0" smtClean="0">
                <a:latin typeface="Aparajita" panose="020B0604020202020204" pitchFamily="34" charset="0"/>
                <a:cs typeface="Aparajita" panose="020B0604020202020204" pitchFamily="34" charset="0"/>
              </a:rPr>
              <a:t>These </a:t>
            </a:r>
            <a:r>
              <a:rPr lang="en-US" sz="2400" dirty="0">
                <a:latin typeface="Aparajita" panose="020B0604020202020204" pitchFamily="34" charset="0"/>
                <a:cs typeface="Aparajita" panose="020B0604020202020204" pitchFamily="34" charset="0"/>
              </a:rPr>
              <a:t>services may include counseling, day care, homemaker services, evaluation, treatment, and parenting classes</a:t>
            </a:r>
            <a:r>
              <a:rPr lang="en-US" sz="2400" dirty="0" smtClean="0">
                <a:latin typeface="Aparajita" panose="020B0604020202020204" pitchFamily="34" charset="0"/>
                <a:cs typeface="Aparajita" panose="020B0604020202020204" pitchFamily="34" charset="0"/>
              </a:rPr>
              <a:t>.</a:t>
            </a:r>
            <a:endParaRPr lang="en-US" sz="24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04923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3286" y="76200"/>
            <a:ext cx="10058400" cy="1325563"/>
          </a:xfrm>
        </p:spPr>
        <p:txBody>
          <a:bodyPr/>
          <a:lstStyle/>
          <a:p>
            <a:r>
              <a:rPr lang="en-US" dirty="0" smtClean="0"/>
              <a:t>The CPS Investigation</a:t>
            </a:r>
            <a:endParaRPr lang="en-US" dirty="0"/>
          </a:p>
        </p:txBody>
      </p:sp>
      <p:sp>
        <p:nvSpPr>
          <p:cNvPr id="6" name="Rectangle 5"/>
          <p:cNvSpPr/>
          <p:nvPr/>
        </p:nvSpPr>
        <p:spPr>
          <a:xfrm>
            <a:off x="155511" y="1752600"/>
            <a:ext cx="11887200" cy="4678204"/>
          </a:xfrm>
          <a:prstGeom prst="rect">
            <a:avLst/>
          </a:prstGeom>
        </p:spPr>
        <p:txBody>
          <a:bodyPr wrap="square">
            <a:spAutoFit/>
          </a:bodyPr>
          <a:lstStyle/>
          <a:p>
            <a:pPr marL="285750" indent="-285750">
              <a:buFont typeface="Arial" panose="020B0604020202020204" pitchFamily="34" charset="0"/>
              <a:buChar char="•"/>
            </a:pPr>
            <a:r>
              <a:rPr lang="en-US" sz="2800" b="1" dirty="0" smtClean="0"/>
              <a:t>Interviewing </a:t>
            </a:r>
            <a:r>
              <a:rPr lang="en-US" sz="2800" b="1" dirty="0"/>
              <a:t>the child that may have been abused or neglected. </a:t>
            </a:r>
            <a:endParaRPr lang="en-US" sz="2800" b="1" dirty="0" smtClean="0"/>
          </a:p>
          <a:p>
            <a:endParaRPr lang="en-US" sz="2800" b="1" dirty="0" smtClean="0"/>
          </a:p>
          <a:p>
            <a:pPr marL="285750" indent="-285750">
              <a:buFont typeface="Arial" panose="020B0604020202020204" pitchFamily="34" charset="0"/>
              <a:buChar char="•"/>
            </a:pPr>
            <a:r>
              <a:rPr lang="en-US" sz="2800" b="1" dirty="0" smtClean="0">
                <a:solidFill>
                  <a:srgbClr val="C00000"/>
                </a:solidFill>
              </a:rPr>
              <a:t>Making </a:t>
            </a:r>
            <a:r>
              <a:rPr lang="en-US" sz="2800" b="1" dirty="0">
                <a:solidFill>
                  <a:srgbClr val="C00000"/>
                </a:solidFill>
              </a:rPr>
              <a:t>a reasonable effort to </a:t>
            </a:r>
            <a:r>
              <a:rPr lang="en-US" sz="2800" b="1" dirty="0" smtClean="0">
                <a:solidFill>
                  <a:srgbClr val="C00000"/>
                </a:solidFill>
              </a:rPr>
              <a:t>inform parents within </a:t>
            </a:r>
            <a:r>
              <a:rPr lang="en-US" sz="2800" b="1" dirty="0">
                <a:solidFill>
                  <a:srgbClr val="C00000"/>
                </a:solidFill>
              </a:rPr>
              <a:t>24 hours after an interview has taken place</a:t>
            </a:r>
            <a:r>
              <a:rPr lang="en-US" sz="2800" b="1" dirty="0" smtClean="0">
                <a:solidFill>
                  <a:srgbClr val="C00000"/>
                </a:solidFill>
              </a:rPr>
              <a:t>.</a:t>
            </a:r>
          </a:p>
          <a:p>
            <a:endParaRPr lang="en-US" sz="2800" b="1" dirty="0"/>
          </a:p>
          <a:p>
            <a:pPr marL="285750" indent="-285750">
              <a:buFont typeface="Arial" panose="020B0604020202020204" pitchFamily="34" charset="0"/>
              <a:buChar char="•"/>
            </a:pPr>
            <a:r>
              <a:rPr lang="en-US" sz="2800" b="1" dirty="0" smtClean="0"/>
              <a:t>Discussing </a:t>
            </a:r>
            <a:r>
              <a:rPr lang="en-US" sz="2800" b="1" dirty="0"/>
              <a:t>the report </a:t>
            </a:r>
            <a:r>
              <a:rPr lang="en-US" sz="2800" b="1" dirty="0" smtClean="0"/>
              <a:t>to </a:t>
            </a:r>
            <a:r>
              <a:rPr lang="en-US" sz="2800" b="1" dirty="0"/>
              <a:t>get an explanation of any injuries, safety concerns, or risk of abuse or neglect to the child</a:t>
            </a:r>
            <a:r>
              <a:rPr lang="en-US" sz="2800" b="1" dirty="0" smtClean="0"/>
              <a:t>.</a:t>
            </a:r>
          </a:p>
          <a:p>
            <a:endParaRPr lang="en-US" sz="2800" b="1" dirty="0" smtClean="0"/>
          </a:p>
          <a:p>
            <a:pPr marL="285750" indent="-285750">
              <a:buFont typeface="Arial" panose="020B0604020202020204" pitchFamily="34" charset="0"/>
              <a:buChar char="•"/>
            </a:pPr>
            <a:r>
              <a:rPr lang="en-US" sz="2800" b="1" dirty="0" smtClean="0">
                <a:solidFill>
                  <a:srgbClr val="C00000"/>
                </a:solidFill>
              </a:rPr>
              <a:t>Gets </a:t>
            </a:r>
            <a:r>
              <a:rPr lang="en-US" sz="2800" b="1" dirty="0">
                <a:solidFill>
                  <a:srgbClr val="C00000"/>
                </a:solidFill>
              </a:rPr>
              <a:t>criminal history information about people alleged to have abused or neglected </a:t>
            </a:r>
            <a:r>
              <a:rPr lang="en-US" sz="2800" b="1" dirty="0" smtClean="0">
                <a:solidFill>
                  <a:srgbClr val="C00000"/>
                </a:solidFill>
              </a:rPr>
              <a:t>the child</a:t>
            </a:r>
            <a:r>
              <a:rPr lang="en-US" sz="2800" b="1" dirty="0">
                <a:solidFill>
                  <a:srgbClr val="C00000"/>
                </a:solidFill>
              </a:rPr>
              <a: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0186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220"/>
            <a:ext cx="11582400" cy="1325563"/>
          </a:xfrm>
        </p:spPr>
        <p:txBody>
          <a:bodyPr>
            <a:normAutofit fontScale="90000"/>
          </a:bodyPr>
          <a:lstStyle/>
          <a:p>
            <a:pPr algn="ctr"/>
            <a:r>
              <a:rPr lang="en-US" sz="4400" dirty="0" smtClean="0"/>
              <a:t>From </a:t>
            </a:r>
            <a:r>
              <a:rPr lang="en-US" sz="4400" dirty="0"/>
              <a:t>the experience of an </a:t>
            </a:r>
            <a:r>
              <a:rPr lang="en-US" dirty="0" smtClean="0"/>
              <a:t/>
            </a:r>
            <a:br>
              <a:rPr lang="en-US" dirty="0" smtClean="0"/>
            </a:br>
            <a:r>
              <a:rPr lang="en-US" dirty="0" smtClean="0"/>
              <a:t>APS </a:t>
            </a:r>
            <a:r>
              <a:rPr lang="en-US" dirty="0" err="1" smtClean="0"/>
              <a:t>Supervisor~Domestic</a:t>
            </a:r>
            <a:r>
              <a:rPr lang="en-US" dirty="0" smtClean="0"/>
              <a:t> </a:t>
            </a:r>
            <a:r>
              <a:rPr lang="en-US" dirty="0"/>
              <a:t>Violence </a:t>
            </a:r>
            <a:r>
              <a:rPr lang="en-US" dirty="0" smtClean="0"/>
              <a:t>Center’s Executive </a:t>
            </a:r>
            <a:r>
              <a:rPr lang="en-US" dirty="0"/>
              <a:t>Director</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 y="1676400"/>
            <a:ext cx="2819400" cy="3219450"/>
          </a:xfrm>
          <a:ln w="38100" cmpd="sng">
            <a:solidFill>
              <a:srgbClr val="C00000"/>
            </a:solidFill>
          </a:ln>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781" r="-781"/>
          <a:stretch/>
        </p:blipFill>
        <p:spPr>
          <a:xfrm>
            <a:off x="3124200" y="2743200"/>
            <a:ext cx="5943600" cy="2607101"/>
          </a:xfrm>
          <a:prstGeom prst="rect">
            <a:avLst/>
          </a:prstGeom>
          <a:ln w="38100">
            <a:solidFill>
              <a:srgbClr val="C00000"/>
            </a:solid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4296746"/>
            <a:ext cx="3354239" cy="2222184"/>
          </a:xfrm>
          <a:prstGeom prst="rect">
            <a:avLst/>
          </a:prstGeom>
          <a:ln w="38100">
            <a:solidFill>
              <a:srgbClr val="C00000"/>
            </a:solidFill>
          </a:ln>
        </p:spPr>
      </p:pic>
    </p:spTree>
    <p:extLst>
      <p:ext uri="{BB962C8B-B14F-4D97-AF65-F5344CB8AC3E}">
        <p14:creationId xmlns:p14="http://schemas.microsoft.com/office/powerpoint/2010/main" val="26376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3286" y="76200"/>
            <a:ext cx="10058400" cy="1325563"/>
          </a:xfrm>
        </p:spPr>
        <p:txBody>
          <a:bodyPr/>
          <a:lstStyle/>
          <a:p>
            <a:r>
              <a:rPr lang="en-US" dirty="0" smtClean="0"/>
              <a:t>The CPS Investigation</a:t>
            </a:r>
            <a:endParaRPr lang="en-US" dirty="0"/>
          </a:p>
        </p:txBody>
      </p:sp>
      <p:sp>
        <p:nvSpPr>
          <p:cNvPr id="6" name="Rectangle 5"/>
          <p:cNvSpPr/>
          <p:nvPr/>
        </p:nvSpPr>
        <p:spPr>
          <a:xfrm>
            <a:off x="155511" y="1447800"/>
            <a:ext cx="11887200" cy="5078313"/>
          </a:xfrm>
          <a:prstGeom prst="rect">
            <a:avLst/>
          </a:prstGeom>
        </p:spPr>
        <p:txBody>
          <a:bodyPr wrap="square">
            <a:spAutoFit/>
          </a:bodyPr>
          <a:lstStyle/>
          <a:p>
            <a:pPr algn="ctr"/>
            <a:r>
              <a:rPr lang="en-US" sz="2800" b="1" dirty="0"/>
              <a:t>As necessary, the caseworker may also:</a:t>
            </a:r>
          </a:p>
          <a:p>
            <a:pPr marL="285750" indent="-285750">
              <a:buFont typeface="Arial" panose="020B0604020202020204" pitchFamily="34" charset="0"/>
              <a:buChar char="•"/>
            </a:pPr>
            <a:endParaRPr lang="en-US" sz="2800" b="1" dirty="0" smtClean="0"/>
          </a:p>
          <a:p>
            <a:pPr marL="514350" indent="-514350">
              <a:buFont typeface="Wingdings" panose="05000000000000000000" pitchFamily="2" charset="2"/>
              <a:buChar char="ü"/>
            </a:pPr>
            <a:r>
              <a:rPr lang="en-US" sz="2800" b="1" dirty="0" smtClean="0"/>
              <a:t>    </a:t>
            </a:r>
            <a:r>
              <a:rPr lang="en-US" sz="2400" b="1" dirty="0"/>
              <a:t>Interview other </a:t>
            </a:r>
            <a:r>
              <a:rPr lang="en-US" sz="2400" b="1" dirty="0" smtClean="0"/>
              <a:t>children</a:t>
            </a:r>
          </a:p>
          <a:p>
            <a:pPr marL="514350" indent="-514350">
              <a:buFont typeface="Wingdings" panose="05000000000000000000" pitchFamily="2" charset="2"/>
              <a:buChar char="ü"/>
            </a:pPr>
            <a:endParaRPr lang="en-US" sz="2400" b="1" dirty="0"/>
          </a:p>
          <a:p>
            <a:pPr marL="514350" indent="-514350">
              <a:buFont typeface="Wingdings" panose="05000000000000000000" pitchFamily="2" charset="2"/>
              <a:buChar char="ü"/>
            </a:pPr>
            <a:r>
              <a:rPr lang="en-US" sz="2400" b="1" dirty="0"/>
              <a:t>    </a:t>
            </a:r>
            <a:r>
              <a:rPr lang="en-US" sz="2400" b="1" dirty="0">
                <a:solidFill>
                  <a:srgbClr val="C00000"/>
                </a:solidFill>
              </a:rPr>
              <a:t>Visually examine </a:t>
            </a:r>
            <a:r>
              <a:rPr lang="en-US" sz="2400" b="1" dirty="0" smtClean="0">
                <a:solidFill>
                  <a:srgbClr val="C00000"/>
                </a:solidFill>
              </a:rPr>
              <a:t>children</a:t>
            </a:r>
          </a:p>
          <a:p>
            <a:pPr marL="514350" indent="-514350">
              <a:buFont typeface="Wingdings" panose="05000000000000000000" pitchFamily="2" charset="2"/>
              <a:buChar char="ü"/>
            </a:pPr>
            <a:endParaRPr lang="en-US" sz="2400" b="1" dirty="0"/>
          </a:p>
          <a:p>
            <a:pPr marL="514350" indent="-514350">
              <a:buFont typeface="Wingdings" panose="05000000000000000000" pitchFamily="2" charset="2"/>
              <a:buChar char="ü"/>
            </a:pPr>
            <a:r>
              <a:rPr lang="en-US" sz="2400" b="1" dirty="0"/>
              <a:t>    Interview any other person alleged to have abused or neglected the child</a:t>
            </a:r>
            <a:r>
              <a:rPr lang="en-US" sz="2400" b="1" dirty="0" smtClean="0"/>
              <a:t>.</a:t>
            </a:r>
          </a:p>
          <a:p>
            <a:pPr marL="514350" indent="-514350">
              <a:buFont typeface="Wingdings" panose="05000000000000000000" pitchFamily="2" charset="2"/>
              <a:buChar char="ü"/>
            </a:pPr>
            <a:endParaRPr lang="en-US" sz="2400" b="1" dirty="0"/>
          </a:p>
          <a:p>
            <a:pPr marL="514350" indent="-514350">
              <a:buFont typeface="Wingdings" panose="05000000000000000000" pitchFamily="2" charset="2"/>
              <a:buChar char="ü"/>
            </a:pPr>
            <a:r>
              <a:rPr lang="en-US" sz="2400" b="1" dirty="0"/>
              <a:t>    </a:t>
            </a:r>
            <a:r>
              <a:rPr lang="en-US" sz="2400" b="1" dirty="0">
                <a:solidFill>
                  <a:srgbClr val="C00000"/>
                </a:solidFill>
              </a:rPr>
              <a:t>Interview anyone with information about the situation </a:t>
            </a:r>
            <a:endParaRPr lang="en-US" sz="2400" b="1" dirty="0" smtClean="0">
              <a:solidFill>
                <a:srgbClr val="C00000"/>
              </a:solidFill>
            </a:endParaRPr>
          </a:p>
          <a:p>
            <a:endParaRPr lang="en-US" sz="2400" b="1" dirty="0">
              <a:solidFill>
                <a:srgbClr val="C00000"/>
              </a:solidFill>
            </a:endParaRPr>
          </a:p>
          <a:p>
            <a:pPr marL="514350" indent="-514350">
              <a:buFont typeface="Wingdings" panose="05000000000000000000" pitchFamily="2" charset="2"/>
              <a:buChar char="ü"/>
            </a:pPr>
            <a:r>
              <a:rPr lang="en-US" sz="2400" b="1" dirty="0"/>
              <a:t>    Ask for access to mental health </a:t>
            </a:r>
            <a:r>
              <a:rPr lang="en-US" sz="2400" b="1" dirty="0" smtClean="0"/>
              <a:t>records</a:t>
            </a:r>
          </a:p>
          <a:p>
            <a:endParaRPr lang="en-US" sz="2400" b="1" dirty="0"/>
          </a:p>
          <a:p>
            <a:pPr marL="514350" indent="-514350">
              <a:buFont typeface="Wingdings" panose="05000000000000000000" pitchFamily="2" charset="2"/>
              <a:buChar char="ü"/>
            </a:pPr>
            <a:r>
              <a:rPr lang="en-US" sz="2400" b="1" dirty="0"/>
              <a:t>    </a:t>
            </a:r>
            <a:r>
              <a:rPr lang="en-US" sz="2400" b="1" dirty="0">
                <a:solidFill>
                  <a:srgbClr val="C00000"/>
                </a:solidFill>
              </a:rPr>
              <a:t>Ask for a medical, psychological, or psychiatric </a:t>
            </a:r>
            <a:r>
              <a:rPr lang="en-US" sz="2400" b="1" dirty="0" smtClean="0">
                <a:solidFill>
                  <a:srgbClr val="C00000"/>
                </a:solidFill>
              </a:rPr>
              <a:t>examination</a:t>
            </a:r>
            <a:endParaRPr lang="en-US" sz="2400" dirty="0">
              <a:solidFill>
                <a:srgbClr val="C00000"/>
              </a:solidFill>
            </a:endParaRPr>
          </a:p>
        </p:txBody>
      </p:sp>
    </p:spTree>
    <p:extLst>
      <p:ext uri="{BB962C8B-B14F-4D97-AF65-F5344CB8AC3E}">
        <p14:creationId xmlns:p14="http://schemas.microsoft.com/office/powerpoint/2010/main" val="35544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7010400" cy="6858000"/>
          </a:xfrm>
        </p:spPr>
      </p:pic>
      <p:sp>
        <p:nvSpPr>
          <p:cNvPr id="4" name="Content Placeholder 3"/>
          <p:cNvSpPr>
            <a:spLocks noGrp="1"/>
          </p:cNvSpPr>
          <p:nvPr>
            <p:ph sz="half" idx="2"/>
          </p:nvPr>
        </p:nvSpPr>
        <p:spPr>
          <a:xfrm>
            <a:off x="7010400" y="1828800"/>
            <a:ext cx="4800600" cy="4575175"/>
          </a:xfrm>
        </p:spPr>
        <p:txBody>
          <a:bodyPr/>
          <a:lstStyle/>
          <a:p>
            <a:r>
              <a:rPr lang="en-US" dirty="0"/>
              <a:t>Families Open Homes &amp; Hearts with Kinship </a:t>
            </a:r>
            <a:r>
              <a:rPr lang="en-US" dirty="0" smtClean="0"/>
              <a:t>Care</a:t>
            </a:r>
          </a:p>
          <a:p>
            <a:r>
              <a:rPr lang="en-US" dirty="0"/>
              <a:t>Give Children a Safe Place to Live: Foster </a:t>
            </a:r>
            <a:r>
              <a:rPr lang="en-US" dirty="0" smtClean="0"/>
              <a:t>Care</a:t>
            </a:r>
          </a:p>
          <a:p>
            <a:r>
              <a:rPr lang="en-US" dirty="0"/>
              <a:t>Reuniting Families and Finding Children New Forever </a:t>
            </a:r>
            <a:r>
              <a:rPr lang="en-US" dirty="0" smtClean="0"/>
              <a:t>Homes</a:t>
            </a:r>
          </a:p>
          <a:p>
            <a:r>
              <a:rPr lang="en-US" dirty="0"/>
              <a:t>Work with Our Faith-Based </a:t>
            </a:r>
            <a:r>
              <a:rPr lang="en-US" dirty="0" smtClean="0"/>
              <a:t>Partners</a:t>
            </a:r>
          </a:p>
          <a:p>
            <a:pPr lvl="1"/>
            <a:r>
              <a:rPr lang="en-US" dirty="0">
                <a:solidFill>
                  <a:srgbClr val="C00000"/>
                </a:solidFill>
              </a:rPr>
              <a:t>CHILD: Congregations Helping in Love and Dedication</a:t>
            </a:r>
          </a:p>
        </p:txBody>
      </p:sp>
      <p:sp>
        <p:nvSpPr>
          <p:cNvPr id="6" name="Rectangle 5"/>
          <p:cNvSpPr/>
          <p:nvPr/>
        </p:nvSpPr>
        <p:spPr>
          <a:xfrm>
            <a:off x="7391400" y="466529"/>
            <a:ext cx="4511171" cy="769441"/>
          </a:xfrm>
          <a:prstGeom prst="rect">
            <a:avLst/>
          </a:prstGeom>
        </p:spPr>
        <p:txBody>
          <a:bodyPr wrap="none">
            <a:spAutoFit/>
          </a:bodyPr>
          <a:lstStyle/>
          <a:p>
            <a:r>
              <a:rPr lang="en-US" sz="4400" dirty="0">
                <a:solidFill>
                  <a:schemeClr val="bg1"/>
                </a:solidFill>
              </a:rPr>
              <a:t>Other Hats of CPS</a:t>
            </a:r>
          </a:p>
        </p:txBody>
      </p:sp>
    </p:spTree>
    <p:extLst>
      <p:ext uri="{BB962C8B-B14F-4D97-AF65-F5344CB8AC3E}">
        <p14:creationId xmlns:p14="http://schemas.microsoft.com/office/powerpoint/2010/main" val="423590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10058400" cy="1325563"/>
          </a:xfrm>
        </p:spPr>
        <p:txBody>
          <a:bodyPr/>
          <a:lstStyle/>
          <a:p>
            <a:r>
              <a:rPr lang="en-US" dirty="0" smtClean="0"/>
              <a:t>Most Recent CPS Developments</a:t>
            </a:r>
            <a:endParaRPr lang="en-US" dirty="0"/>
          </a:p>
        </p:txBody>
      </p:sp>
      <p:sp>
        <p:nvSpPr>
          <p:cNvPr id="3" name="Content Placeholder 2"/>
          <p:cNvSpPr>
            <a:spLocks noGrp="1"/>
          </p:cNvSpPr>
          <p:nvPr>
            <p:ph sz="half" idx="1"/>
          </p:nvPr>
        </p:nvSpPr>
        <p:spPr>
          <a:xfrm>
            <a:off x="609600" y="1905000"/>
            <a:ext cx="10515600" cy="1828800"/>
          </a:xfrm>
        </p:spPr>
        <p:txBody>
          <a:bodyPr>
            <a:noAutofit/>
          </a:bodyPr>
          <a:lstStyle/>
          <a:p>
            <a:pPr marL="0" indent="0" algn="ctr">
              <a:buNone/>
            </a:pPr>
            <a:r>
              <a:rPr lang="en-US" sz="3200" b="1" dirty="0" smtClean="0"/>
              <a:t>As of March 17, 2015, two </a:t>
            </a:r>
            <a:r>
              <a:rPr lang="en-US" sz="3200" b="1" dirty="0"/>
              <a:t>state </a:t>
            </a:r>
            <a:r>
              <a:rPr lang="en-US" sz="3200" b="1" dirty="0" smtClean="0"/>
              <a:t>agencies that </a:t>
            </a:r>
            <a:r>
              <a:rPr lang="en-US" sz="3200" b="1" dirty="0"/>
              <a:t>work to protect the health and safety of Texans have </a:t>
            </a:r>
            <a:r>
              <a:rPr lang="en-US" sz="3200" b="1" dirty="0" smtClean="0"/>
              <a:t>teamed up and analyzed child </a:t>
            </a:r>
            <a:r>
              <a:rPr lang="en-US" sz="3200" b="1" dirty="0"/>
              <a:t>abuse deaths </a:t>
            </a:r>
            <a:r>
              <a:rPr lang="en-US" sz="3200" b="1" dirty="0" smtClean="0"/>
              <a:t>[trauma] and have designed a </a:t>
            </a:r>
            <a:r>
              <a:rPr lang="en-US" sz="3200" b="1" dirty="0"/>
              <a:t>plan to help prevent them</a:t>
            </a:r>
            <a:r>
              <a:rPr lang="en-US" sz="3200" b="1" dirty="0" smtClean="0"/>
              <a:t>. </a:t>
            </a:r>
            <a:endParaRPr lang="en-US" sz="32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031371"/>
            <a:ext cx="2057400" cy="2090687"/>
          </a:xfrm>
          <a:prstGeom prst="rect">
            <a:avLst/>
          </a:prstGeom>
          <a:noFill/>
          <a:ln w="381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031371"/>
            <a:ext cx="2090687" cy="2090687"/>
          </a:xfrm>
          <a:prstGeom prst="rect">
            <a:avLst/>
          </a:prstGeom>
          <a:noFill/>
          <a:ln w="381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10058400" cy="1325563"/>
          </a:xfrm>
        </p:spPr>
        <p:txBody>
          <a:bodyPr/>
          <a:lstStyle/>
          <a:p>
            <a:r>
              <a:rPr lang="en-US" dirty="0" smtClean="0"/>
              <a:t>Most Recent CPS Developments</a:t>
            </a:r>
            <a:endParaRPr lang="en-US" dirty="0"/>
          </a:p>
        </p:txBody>
      </p:sp>
      <p:sp>
        <p:nvSpPr>
          <p:cNvPr id="3" name="Content Placeholder 2"/>
          <p:cNvSpPr>
            <a:spLocks noGrp="1"/>
          </p:cNvSpPr>
          <p:nvPr>
            <p:ph sz="half" idx="1"/>
          </p:nvPr>
        </p:nvSpPr>
        <p:spPr>
          <a:xfrm>
            <a:off x="130629" y="1524000"/>
            <a:ext cx="11887200" cy="914400"/>
          </a:xfrm>
        </p:spPr>
        <p:txBody>
          <a:bodyPr>
            <a:noAutofit/>
          </a:bodyPr>
          <a:lstStyle/>
          <a:p>
            <a:pPr marL="0" indent="0" algn="ctr">
              <a:lnSpc>
                <a:spcPct val="100000"/>
              </a:lnSpc>
              <a:spcBef>
                <a:spcPts val="0"/>
              </a:spcBef>
              <a:buNone/>
            </a:pPr>
            <a:r>
              <a:rPr lang="en-US" sz="3200" b="1" dirty="0">
                <a:latin typeface="Microsoft Himalaya" panose="01010100010101010101" pitchFamily="2" charset="0"/>
                <a:ea typeface="Microsoft Himalaya" panose="01010100010101010101" pitchFamily="2" charset="0"/>
                <a:cs typeface="Microsoft Himalaya" panose="01010100010101010101" pitchFamily="2" charset="0"/>
              </a:rPr>
              <a:t>Researchers found that during the three years studied, the deaths of </a:t>
            </a:r>
            <a:r>
              <a:rPr lang="en-US" sz="3200" b="1"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4,723</a:t>
            </a:r>
            <a:r>
              <a:rPr lang="en-US" sz="3200" b="1" dirty="0">
                <a:latin typeface="Microsoft Himalaya" panose="01010100010101010101" pitchFamily="2" charset="0"/>
                <a:ea typeface="Microsoft Himalaya" panose="01010100010101010101" pitchFamily="2" charset="0"/>
                <a:cs typeface="Microsoft Himalaya" panose="01010100010101010101" pitchFamily="2" charset="0"/>
              </a:rPr>
              <a:t> children were </a:t>
            </a:r>
            <a:r>
              <a:rPr lang="en-US" sz="3200" b="1" dirty="0" smtClean="0">
                <a:latin typeface="Microsoft Himalaya" panose="01010100010101010101" pitchFamily="2" charset="0"/>
                <a:ea typeface="Microsoft Himalaya" panose="01010100010101010101" pitchFamily="2" charset="0"/>
                <a:cs typeface="Microsoft Himalaya" panose="01010100010101010101" pitchFamily="2" charset="0"/>
              </a:rPr>
              <a:t>reported in </a:t>
            </a:r>
            <a:r>
              <a:rPr lang="en-US" sz="3200" b="1" dirty="0">
                <a:latin typeface="Microsoft Himalaya" panose="01010100010101010101" pitchFamily="2" charset="0"/>
                <a:ea typeface="Microsoft Himalaya" panose="01010100010101010101" pitchFamily="2" charset="0"/>
                <a:cs typeface="Microsoft Himalaya" panose="01010100010101010101" pitchFamily="2" charset="0"/>
              </a:rPr>
              <a:t>Texas. Of those, </a:t>
            </a:r>
            <a:r>
              <a:rPr lang="en-US" sz="3200" b="1"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686</a:t>
            </a:r>
            <a:r>
              <a:rPr lang="en-US" sz="3200" b="1" dirty="0">
                <a:latin typeface="Microsoft Himalaya" panose="01010100010101010101" pitchFamily="2" charset="0"/>
                <a:ea typeface="Microsoft Himalaya" panose="01010100010101010101" pitchFamily="2" charset="0"/>
                <a:cs typeface="Microsoft Himalaya" panose="01010100010101010101" pitchFamily="2" charset="0"/>
              </a:rPr>
              <a:t> (14.5 </a:t>
            </a:r>
            <a:r>
              <a:rPr lang="en-US" sz="3200" b="1" dirty="0" smtClean="0">
                <a:latin typeface="Microsoft Himalaya" panose="01010100010101010101" pitchFamily="2" charset="0"/>
                <a:ea typeface="Microsoft Himalaya" panose="01010100010101010101" pitchFamily="2" charset="0"/>
                <a:cs typeface="Microsoft Himalaya" panose="01010100010101010101" pitchFamily="2" charset="0"/>
              </a:rPr>
              <a:t>%) </a:t>
            </a:r>
            <a:r>
              <a:rPr lang="en-US" sz="3200" b="1" dirty="0">
                <a:latin typeface="Microsoft Himalaya" panose="01010100010101010101" pitchFamily="2" charset="0"/>
                <a:ea typeface="Microsoft Himalaya" panose="01010100010101010101" pitchFamily="2" charset="0"/>
                <a:cs typeface="Microsoft Himalaya" panose="01010100010101010101" pitchFamily="2" charset="0"/>
              </a:rPr>
              <a:t>were caused by abuse or </a:t>
            </a:r>
            <a:r>
              <a:rPr lang="en-US" sz="3200" b="1" dirty="0" smtClean="0">
                <a:latin typeface="Microsoft Himalaya" panose="01010100010101010101" pitchFamily="2" charset="0"/>
                <a:ea typeface="Microsoft Himalaya" panose="01010100010101010101" pitchFamily="2" charset="0"/>
                <a:cs typeface="Microsoft Himalaya" panose="01010100010101010101" pitchFamily="2" charset="0"/>
              </a:rPr>
              <a:t>neglect </a:t>
            </a:r>
            <a:endParaRPr lang="en-US" sz="3200" b="1" dirty="0">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4" name="Rectangle 3"/>
          <p:cNvSpPr/>
          <p:nvPr/>
        </p:nvSpPr>
        <p:spPr>
          <a:xfrm>
            <a:off x="152400" y="2971800"/>
            <a:ext cx="11560629" cy="3046988"/>
          </a:xfrm>
          <a:prstGeom prst="rect">
            <a:avLst/>
          </a:prstGeom>
        </p:spPr>
        <p:txBody>
          <a:bodyPr wrap="square">
            <a:spAutoFit/>
          </a:bodyPr>
          <a:lstStyle/>
          <a:p>
            <a:pPr marL="285750" indent="-285750" algn="just">
              <a:buFont typeface="Wingdings" panose="05000000000000000000" pitchFamily="2" charset="2"/>
              <a:buChar char="v"/>
            </a:pPr>
            <a:r>
              <a:rPr lang="en-US" sz="2400" dirty="0">
                <a:solidFill>
                  <a:srgbClr val="C00000"/>
                </a:solidFill>
                <a:latin typeface="Times New Roman"/>
              </a:rPr>
              <a:t>Nearly </a:t>
            </a:r>
            <a:r>
              <a:rPr lang="en-US" sz="2400" dirty="0" smtClean="0">
                <a:solidFill>
                  <a:srgbClr val="C00000"/>
                </a:solidFill>
                <a:latin typeface="Times New Roman"/>
              </a:rPr>
              <a:t>8% of </a:t>
            </a:r>
            <a:r>
              <a:rPr lang="en-US" sz="2400" dirty="0">
                <a:solidFill>
                  <a:srgbClr val="C00000"/>
                </a:solidFill>
                <a:latin typeface="Times New Roman"/>
              </a:rPr>
              <a:t>all </a:t>
            </a:r>
            <a:r>
              <a:rPr lang="en-US" sz="2400" dirty="0" smtClean="0">
                <a:solidFill>
                  <a:srgbClr val="C00000"/>
                </a:solidFill>
                <a:latin typeface="Times New Roman"/>
              </a:rPr>
              <a:t>sleep related </a:t>
            </a:r>
            <a:r>
              <a:rPr lang="en-US" sz="2400" dirty="0">
                <a:solidFill>
                  <a:srgbClr val="C00000"/>
                </a:solidFill>
                <a:latin typeface="Times New Roman"/>
              </a:rPr>
              <a:t>deaths were due to neglect.</a:t>
            </a:r>
          </a:p>
          <a:p>
            <a:pPr marL="285750" indent="-285750" algn="just">
              <a:buFont typeface="Wingdings" panose="05000000000000000000" pitchFamily="2" charset="2"/>
              <a:buChar char="v"/>
            </a:pPr>
            <a:r>
              <a:rPr lang="en-US" sz="2400" dirty="0" smtClean="0">
                <a:latin typeface="Times New Roman"/>
              </a:rPr>
              <a:t>About 6% of </a:t>
            </a:r>
            <a:r>
              <a:rPr lang="en-US" sz="2400" dirty="0">
                <a:latin typeface="Times New Roman"/>
              </a:rPr>
              <a:t>motor vehicle deaths were due to neglect, with most of those either </a:t>
            </a:r>
            <a:r>
              <a:rPr lang="en-US" sz="2400" dirty="0" smtClean="0">
                <a:latin typeface="Times New Roman"/>
              </a:rPr>
              <a:t>children </a:t>
            </a:r>
            <a:r>
              <a:rPr lang="en-US" sz="2400" dirty="0">
                <a:latin typeface="Times New Roman"/>
              </a:rPr>
              <a:t>left in hot cars, or cases where an unsupervised child was struck and </a:t>
            </a:r>
            <a:r>
              <a:rPr lang="en-US" sz="2400" dirty="0" smtClean="0">
                <a:latin typeface="Times New Roman"/>
              </a:rPr>
              <a:t>killed </a:t>
            </a:r>
            <a:r>
              <a:rPr lang="en-US" sz="2400" dirty="0">
                <a:latin typeface="Times New Roman"/>
              </a:rPr>
              <a:t>by a </a:t>
            </a:r>
            <a:r>
              <a:rPr lang="en-US" sz="2400" dirty="0" smtClean="0">
                <a:latin typeface="Times New Roman"/>
              </a:rPr>
              <a:t>car</a:t>
            </a:r>
            <a:r>
              <a:rPr lang="en-US" sz="2400" dirty="0">
                <a:latin typeface="Times New Roman"/>
              </a:rPr>
              <a:t>.</a:t>
            </a:r>
          </a:p>
          <a:p>
            <a:pPr marL="285750" indent="-285750" algn="just">
              <a:buFont typeface="Wingdings" panose="05000000000000000000" pitchFamily="2" charset="2"/>
              <a:buChar char="v"/>
            </a:pPr>
            <a:r>
              <a:rPr lang="en-US" sz="2400" dirty="0" smtClean="0">
                <a:solidFill>
                  <a:srgbClr val="C00000"/>
                </a:solidFill>
                <a:latin typeface="Times New Roman"/>
              </a:rPr>
              <a:t>8 children </a:t>
            </a:r>
            <a:r>
              <a:rPr lang="en-US" sz="2400" dirty="0">
                <a:solidFill>
                  <a:srgbClr val="C00000"/>
                </a:solidFill>
                <a:latin typeface="Times New Roman"/>
              </a:rPr>
              <a:t>in the Dallas/Fort Worth area died in hot cars compared to 16 in the rest of </a:t>
            </a:r>
            <a:r>
              <a:rPr lang="en-US" sz="2400" dirty="0" smtClean="0">
                <a:solidFill>
                  <a:srgbClr val="C00000"/>
                </a:solidFill>
                <a:latin typeface="Times New Roman"/>
              </a:rPr>
              <a:t>the </a:t>
            </a:r>
            <a:r>
              <a:rPr lang="en-US" sz="2400" dirty="0">
                <a:solidFill>
                  <a:srgbClr val="C00000"/>
                </a:solidFill>
                <a:latin typeface="Times New Roman"/>
              </a:rPr>
              <a:t>state.</a:t>
            </a:r>
          </a:p>
          <a:p>
            <a:pPr marL="285750" indent="-285750" algn="just">
              <a:buFont typeface="Wingdings" panose="05000000000000000000" pitchFamily="2" charset="2"/>
              <a:buChar char="v"/>
            </a:pPr>
            <a:r>
              <a:rPr lang="en-US" sz="2400" dirty="0" smtClean="0">
                <a:latin typeface="Times New Roman"/>
              </a:rPr>
              <a:t>San </a:t>
            </a:r>
            <a:r>
              <a:rPr lang="en-US" sz="2400" dirty="0">
                <a:latin typeface="Times New Roman"/>
              </a:rPr>
              <a:t>Antonio/New Braunfels (17), Midland/Odessa (five), and Beaumont/Port Arthur </a:t>
            </a:r>
            <a:r>
              <a:rPr lang="en-US" sz="2400" dirty="0" smtClean="0">
                <a:latin typeface="Times New Roman"/>
              </a:rPr>
              <a:t>(</a:t>
            </a:r>
            <a:r>
              <a:rPr lang="en-US" sz="2400" dirty="0">
                <a:latin typeface="Times New Roman"/>
              </a:rPr>
              <a:t>nine) had higher than expected numbers of </a:t>
            </a:r>
            <a:r>
              <a:rPr lang="en-US" sz="2400" dirty="0" smtClean="0">
                <a:latin typeface="Times New Roman"/>
              </a:rPr>
              <a:t>sleep related deaths </a:t>
            </a:r>
            <a:r>
              <a:rPr lang="en-US" sz="2400" dirty="0">
                <a:latin typeface="Times New Roman"/>
              </a:rPr>
              <a:t>due to neglect.</a:t>
            </a:r>
          </a:p>
          <a:p>
            <a:pPr marL="285750" indent="-285750" algn="just">
              <a:buFont typeface="Wingdings" panose="05000000000000000000" pitchFamily="2" charset="2"/>
              <a:buChar char="v"/>
            </a:pPr>
            <a:r>
              <a:rPr lang="en-US" sz="2400" dirty="0" smtClean="0">
                <a:solidFill>
                  <a:srgbClr val="C00000"/>
                </a:solidFill>
                <a:latin typeface="Times New Roman"/>
              </a:rPr>
              <a:t>Many </a:t>
            </a:r>
            <a:r>
              <a:rPr lang="en-US" sz="2400" dirty="0">
                <a:solidFill>
                  <a:srgbClr val="C00000"/>
                </a:solidFill>
                <a:latin typeface="Times New Roman"/>
              </a:rPr>
              <a:t>risk factors for child abuse deaths are also known risks for domestic violence</a:t>
            </a:r>
            <a:r>
              <a:rPr lang="en-US" sz="2400" dirty="0" smtClean="0">
                <a:solidFill>
                  <a:srgbClr val="C00000"/>
                </a:solidFill>
                <a:latin typeface="Times New Roman"/>
              </a:rPr>
              <a:t>.</a:t>
            </a:r>
            <a:endParaRPr lang="en-US" sz="2400" dirty="0">
              <a:solidFill>
                <a:srgbClr val="C00000"/>
              </a:solidFill>
              <a:latin typeface="Times New Roman"/>
            </a:endParaRPr>
          </a:p>
        </p:txBody>
      </p:sp>
    </p:spTree>
    <p:extLst>
      <p:ext uri="{BB962C8B-B14F-4D97-AF65-F5344CB8AC3E}">
        <p14:creationId xmlns:p14="http://schemas.microsoft.com/office/powerpoint/2010/main" val="310075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10058400" cy="1325563"/>
          </a:xfrm>
        </p:spPr>
        <p:txBody>
          <a:bodyPr/>
          <a:lstStyle/>
          <a:p>
            <a:r>
              <a:rPr lang="en-US" dirty="0" smtClean="0"/>
              <a:t>Most Recent CPS Developments</a:t>
            </a:r>
            <a:endParaRPr lang="en-US" dirty="0"/>
          </a:p>
        </p:txBody>
      </p:sp>
      <p:sp>
        <p:nvSpPr>
          <p:cNvPr id="3" name="Content Placeholder 2"/>
          <p:cNvSpPr>
            <a:spLocks noGrp="1"/>
          </p:cNvSpPr>
          <p:nvPr>
            <p:ph sz="half" idx="1"/>
          </p:nvPr>
        </p:nvSpPr>
        <p:spPr>
          <a:xfrm>
            <a:off x="152400" y="1752600"/>
            <a:ext cx="11887200" cy="3048000"/>
          </a:xfrm>
        </p:spPr>
        <p:txBody>
          <a:bodyPr>
            <a:noAutofit/>
          </a:bodyPr>
          <a:lstStyle/>
          <a:p>
            <a:pPr marL="0" indent="0" algn="ctr">
              <a:lnSpc>
                <a:spcPct val="100000"/>
              </a:lnSpc>
              <a:spcBef>
                <a:spcPts val="0"/>
              </a:spcBef>
              <a:buNone/>
            </a:pPr>
            <a:r>
              <a:rPr lang="en-US" sz="3200" b="1" dirty="0">
                <a:latin typeface="Microsoft Himalaya" panose="01010100010101010101" pitchFamily="2" charset="0"/>
                <a:ea typeface="Microsoft Himalaya" panose="01010100010101010101" pitchFamily="2" charset="0"/>
                <a:cs typeface="Microsoft Himalaya" panose="01010100010101010101" pitchFamily="2" charset="0"/>
              </a:rPr>
              <a:t>The strategic plan calls for the development </a:t>
            </a:r>
            <a:r>
              <a:rPr lang="en-US" sz="3200" b="1" dirty="0" smtClean="0">
                <a:latin typeface="Microsoft Himalaya" panose="01010100010101010101" pitchFamily="2" charset="0"/>
                <a:ea typeface="Microsoft Himalaya" panose="01010100010101010101" pitchFamily="2" charset="0"/>
                <a:cs typeface="Microsoft Himalaya" panose="01010100010101010101" pitchFamily="2" charset="0"/>
              </a:rPr>
              <a:t>of programs </a:t>
            </a:r>
            <a:r>
              <a:rPr lang="en-US" sz="3200" b="1" dirty="0">
                <a:latin typeface="Microsoft Himalaya" panose="01010100010101010101" pitchFamily="2" charset="0"/>
                <a:ea typeface="Microsoft Himalaya" panose="01010100010101010101" pitchFamily="2" charset="0"/>
                <a:cs typeface="Microsoft Himalaya" panose="01010100010101010101" pitchFamily="2" charset="0"/>
              </a:rPr>
              <a:t>in each of the areas </a:t>
            </a:r>
            <a:r>
              <a:rPr lang="en-US" sz="3200" b="1" dirty="0" smtClean="0">
                <a:latin typeface="Microsoft Himalaya" panose="01010100010101010101" pitchFamily="2" charset="0"/>
                <a:ea typeface="Microsoft Himalaya" panose="01010100010101010101" pitchFamily="2" charset="0"/>
                <a:cs typeface="Microsoft Himalaya" panose="01010100010101010101" pitchFamily="2" charset="0"/>
              </a:rPr>
              <a:t>targeted,</a:t>
            </a:r>
          </a:p>
          <a:p>
            <a:pPr marL="0" indent="0" algn="ctr">
              <a:lnSpc>
                <a:spcPct val="100000"/>
              </a:lnSpc>
              <a:spcBef>
                <a:spcPts val="0"/>
              </a:spcBef>
              <a:buNone/>
            </a:pPr>
            <a:r>
              <a:rPr lang="en-US" sz="3200" b="1" dirty="0" smtClean="0">
                <a:solidFill>
                  <a:srgbClr val="C00000"/>
                </a:solidFill>
                <a:latin typeface="Microsoft Himalaya" panose="01010100010101010101" pitchFamily="2" charset="0"/>
                <a:ea typeface="Microsoft Himalaya" panose="01010100010101010101" pitchFamily="2" charset="0"/>
                <a:cs typeface="Microsoft Himalaya" panose="01010100010101010101" pitchFamily="2" charset="0"/>
              </a:rPr>
              <a:t>motor vehicle </a:t>
            </a:r>
            <a:r>
              <a:rPr lang="en-US" sz="3200" b="1" dirty="0">
                <a:solidFill>
                  <a:srgbClr val="C00000"/>
                </a:solidFill>
                <a:latin typeface="Microsoft Himalaya" panose="01010100010101010101" pitchFamily="2" charset="0"/>
                <a:ea typeface="Microsoft Himalaya" panose="01010100010101010101" pitchFamily="2" charset="0"/>
                <a:cs typeface="Microsoft Himalaya" panose="01010100010101010101" pitchFamily="2" charset="0"/>
              </a:rPr>
              <a:t>deaths, </a:t>
            </a:r>
            <a:r>
              <a:rPr lang="en-US" sz="3200" b="1" dirty="0" smtClean="0">
                <a:solidFill>
                  <a:srgbClr val="C00000"/>
                </a:solidFill>
                <a:latin typeface="Microsoft Himalaya" panose="01010100010101010101" pitchFamily="2" charset="0"/>
                <a:ea typeface="Microsoft Himalaya" panose="01010100010101010101" pitchFamily="2" charset="0"/>
                <a:cs typeface="Microsoft Himalaya" panose="01010100010101010101" pitchFamily="2" charset="0"/>
              </a:rPr>
              <a:t>sleep related </a:t>
            </a:r>
            <a:r>
              <a:rPr lang="en-US" sz="3200" b="1" dirty="0">
                <a:solidFill>
                  <a:srgbClr val="C00000"/>
                </a:solidFill>
                <a:latin typeface="Microsoft Himalaya" panose="01010100010101010101" pitchFamily="2" charset="0"/>
                <a:ea typeface="Microsoft Himalaya" panose="01010100010101010101" pitchFamily="2" charset="0"/>
                <a:cs typeface="Microsoft Himalaya" panose="01010100010101010101" pitchFamily="2" charset="0"/>
              </a:rPr>
              <a:t>deaths, and child abuse deaths that can be correlated to </a:t>
            </a:r>
            <a:r>
              <a:rPr lang="en-US" sz="3200" b="1" dirty="0" smtClean="0">
                <a:solidFill>
                  <a:srgbClr val="C00000"/>
                </a:solidFill>
                <a:latin typeface="Microsoft Himalaya" panose="01010100010101010101" pitchFamily="2" charset="0"/>
                <a:ea typeface="Microsoft Himalaya" panose="01010100010101010101" pitchFamily="2" charset="0"/>
                <a:cs typeface="Microsoft Himalaya" panose="01010100010101010101" pitchFamily="2" charset="0"/>
              </a:rPr>
              <a:t>domestic abuse</a:t>
            </a:r>
            <a:endParaRPr lang="en-US" sz="3200" b="1"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lnSpc>
                <a:spcPct val="100000"/>
              </a:lnSpc>
              <a:spcBef>
                <a:spcPts val="0"/>
              </a:spcBef>
              <a:buNone/>
            </a:pPr>
            <a:endParaRPr lang="en-US" sz="3200" b="1" dirty="0" smtClean="0">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5" name="Rectangle 4"/>
          <p:cNvSpPr/>
          <p:nvPr/>
        </p:nvSpPr>
        <p:spPr>
          <a:xfrm>
            <a:off x="152400" y="5943600"/>
            <a:ext cx="11658600" cy="461665"/>
          </a:xfrm>
          <a:prstGeom prst="rect">
            <a:avLst/>
          </a:prstGeom>
          <a:noFill/>
        </p:spPr>
        <p:txBody>
          <a:bodyPr wrap="square">
            <a:spAutoFit/>
          </a:bodyPr>
          <a:lstStyle/>
          <a:p>
            <a:pPr algn="ctr"/>
            <a:r>
              <a:rPr lang="en-US" sz="2400" b="1" dirty="0">
                <a:solidFill>
                  <a:srgbClr val="C00000"/>
                </a:solidFill>
                <a:latin typeface="Aparajita" panose="020B0604020202020204" pitchFamily="34" charset="0"/>
                <a:cs typeface="Aparajita" panose="020B0604020202020204" pitchFamily="34" charset="0"/>
              </a:rPr>
              <a:t>http://www.dfps.state.tx.us/documents/about/News/</a:t>
            </a:r>
            <a:r>
              <a:rPr lang="en-US" sz="2400" b="1" dirty="0" err="1">
                <a:solidFill>
                  <a:srgbClr val="C00000"/>
                </a:solidFill>
                <a:latin typeface="Aparajita" panose="020B0604020202020204" pitchFamily="34" charset="0"/>
                <a:cs typeface="Aparajita" panose="020B0604020202020204" pitchFamily="34" charset="0"/>
              </a:rPr>
              <a:t>other_news</a:t>
            </a:r>
            <a:r>
              <a:rPr lang="en-US" sz="2400" b="1" dirty="0">
                <a:solidFill>
                  <a:srgbClr val="C00000"/>
                </a:solidFill>
                <a:latin typeface="Aparajita" panose="020B0604020202020204" pitchFamily="34" charset="0"/>
                <a:cs typeface="Aparajita" panose="020B0604020202020204" pitchFamily="34" charset="0"/>
              </a:rPr>
              <a:t>/</a:t>
            </a:r>
            <a:r>
              <a:rPr lang="en-US" sz="2400" b="1" dirty="0" err="1">
                <a:solidFill>
                  <a:srgbClr val="C00000"/>
                </a:solidFill>
                <a:latin typeface="Aparajita" panose="020B0604020202020204" pitchFamily="34" charset="0"/>
                <a:cs typeface="Aparajita" panose="020B0604020202020204" pitchFamily="34" charset="0"/>
              </a:rPr>
              <a:t>DFPS_DSHS_Strategic_Plan_2015.pdf</a:t>
            </a:r>
            <a:endParaRPr lang="en-US" sz="2400" b="1" dirty="0">
              <a:solidFill>
                <a:srgbClr val="C00000"/>
              </a:solidFill>
              <a:latin typeface="Aparajita" panose="020B0604020202020204" pitchFamily="34" charset="0"/>
              <a:cs typeface="Aparajita" panose="020B0604020202020204" pitchFamily="34" charset="0"/>
            </a:endParaRPr>
          </a:p>
        </p:txBody>
      </p:sp>
      <p:sp>
        <p:nvSpPr>
          <p:cNvPr id="4" name="Rectangle 3"/>
          <p:cNvSpPr/>
          <p:nvPr/>
        </p:nvSpPr>
        <p:spPr>
          <a:xfrm>
            <a:off x="3657600" y="2828836"/>
            <a:ext cx="5181600" cy="2677656"/>
          </a:xfrm>
          <a:prstGeom prst="rect">
            <a:avLst/>
          </a:prstGeom>
        </p:spPr>
        <p:txBody>
          <a:bodyPr wrap="square">
            <a:spAutoFit/>
          </a:bodyPr>
          <a:lstStyle/>
          <a:p>
            <a:pPr algn="ctr"/>
            <a:r>
              <a:rPr lang="en-US" sz="2400" dirty="0"/>
              <a:t>The study found that two thirds of mothers whose children </a:t>
            </a:r>
            <a:r>
              <a:rPr lang="en-US" sz="2400" dirty="0" smtClean="0"/>
              <a:t>suffered from </a:t>
            </a:r>
            <a:r>
              <a:rPr lang="en-US" sz="2400" dirty="0"/>
              <a:t>abuse or neglect received Women, Infants, and Children (WIC) benefits while pregnant. So the study recommends a pilot in WIC clinics to train clinic employees.</a:t>
            </a:r>
          </a:p>
        </p:txBody>
      </p:sp>
    </p:spTree>
    <p:extLst>
      <p:ext uri="{BB962C8B-B14F-4D97-AF65-F5344CB8AC3E}">
        <p14:creationId xmlns:p14="http://schemas.microsoft.com/office/powerpoint/2010/main" val="140222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1"/>
            <a:ext cx="12192000" cy="5334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380999"/>
            <a:ext cx="10073976" cy="646331"/>
          </a:xfrm>
          <a:prstGeom prst="rect">
            <a:avLst/>
          </a:prstGeom>
        </p:spPr>
        <p:txBody>
          <a:bodyPr wrap="none">
            <a:spAutoFit/>
          </a:bodyPr>
          <a:lstStyle/>
          <a:p>
            <a:r>
              <a:rPr lang="en-US" sz="3600" dirty="0">
                <a:solidFill>
                  <a:schemeClr val="bg1"/>
                </a:solidFill>
              </a:rPr>
              <a:t>When and </a:t>
            </a:r>
            <a:r>
              <a:rPr lang="en-US" sz="3600" dirty="0" smtClean="0">
                <a:solidFill>
                  <a:schemeClr val="bg1"/>
                </a:solidFill>
              </a:rPr>
              <a:t>Where </a:t>
            </a:r>
            <a:r>
              <a:rPr lang="en-US" sz="3600" dirty="0">
                <a:solidFill>
                  <a:schemeClr val="bg1"/>
                </a:solidFill>
              </a:rPr>
              <a:t>to </a:t>
            </a:r>
            <a:r>
              <a:rPr lang="en-US" sz="3600" dirty="0" smtClean="0">
                <a:solidFill>
                  <a:schemeClr val="bg1"/>
                </a:solidFill>
              </a:rPr>
              <a:t>Report or Seek for Assistance</a:t>
            </a:r>
            <a:endParaRPr lang="en-US" sz="3600" dirty="0">
              <a:solidFill>
                <a:schemeClr val="bg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59767"/>
            <a:ext cx="10058400" cy="5180812"/>
          </a:xfrm>
          <a:prstGeom prst="rect">
            <a:avLst/>
          </a:prstGeom>
        </p:spPr>
      </p:pic>
    </p:spTree>
    <p:extLst>
      <p:ext uri="{BB962C8B-B14F-4D97-AF65-F5344CB8AC3E}">
        <p14:creationId xmlns:p14="http://schemas.microsoft.com/office/powerpoint/2010/main" val="110858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3286" y="76200"/>
            <a:ext cx="10058400" cy="1325563"/>
          </a:xfrm>
        </p:spPr>
        <p:txBody>
          <a:bodyPr/>
          <a:lstStyle/>
          <a:p>
            <a:r>
              <a:rPr lang="en-US" dirty="0"/>
              <a:t>Trauma Informed Care Training</a:t>
            </a:r>
          </a:p>
        </p:txBody>
      </p:sp>
      <p:sp>
        <p:nvSpPr>
          <p:cNvPr id="2" name="Rectangle 1"/>
          <p:cNvSpPr/>
          <p:nvPr/>
        </p:nvSpPr>
        <p:spPr>
          <a:xfrm>
            <a:off x="76200" y="1600200"/>
            <a:ext cx="11887200" cy="1384995"/>
          </a:xfrm>
          <a:prstGeom prst="rect">
            <a:avLst/>
          </a:prstGeom>
        </p:spPr>
        <p:txBody>
          <a:bodyPr wrap="square">
            <a:spAutoFit/>
          </a:bodyPr>
          <a:lstStyle/>
          <a:p>
            <a:pPr algn="ctr"/>
            <a:r>
              <a:rPr lang="en-US" sz="2800" b="1" dirty="0">
                <a:latin typeface="Aparajita" panose="020B0604020202020204" pitchFamily="34" charset="0"/>
                <a:cs typeface="Aparajita" panose="020B0604020202020204" pitchFamily="34" charset="0"/>
              </a:rPr>
              <a:t>The Department of Family and Protective Services (DFPS) recognizes the long-term effects of adverse childhood </a:t>
            </a:r>
            <a:r>
              <a:rPr lang="en-US" sz="2800" b="1" dirty="0" smtClean="0">
                <a:latin typeface="Aparajita" panose="020B0604020202020204" pitchFamily="34" charset="0"/>
                <a:cs typeface="Aparajita" panose="020B0604020202020204" pitchFamily="34" charset="0"/>
              </a:rPr>
              <a:t>experiences. </a:t>
            </a:r>
            <a:r>
              <a:rPr lang="en-US" sz="2800" b="1" dirty="0">
                <a:latin typeface="Aparajita" panose="020B0604020202020204" pitchFamily="34" charset="0"/>
                <a:cs typeface="Aparajita" panose="020B0604020202020204" pitchFamily="34" charset="0"/>
              </a:rPr>
              <a:t>The need to address trauma is increasingly viewed as an important component of effective service </a:t>
            </a:r>
            <a:r>
              <a:rPr lang="en-US" sz="2800" b="1" dirty="0" smtClean="0">
                <a:latin typeface="Aparajita" panose="020B0604020202020204" pitchFamily="34" charset="0"/>
                <a:cs typeface="Aparajita" panose="020B0604020202020204" pitchFamily="34" charset="0"/>
              </a:rPr>
              <a:t>delivery in medical facilities. </a:t>
            </a:r>
            <a:endParaRPr lang="en-US" sz="2800" b="1" dirty="0">
              <a:latin typeface="Aparajita" panose="020B0604020202020204" pitchFamily="34" charset="0"/>
              <a:cs typeface="Aparajita"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8042" y="2968089"/>
            <a:ext cx="5167313" cy="3761846"/>
          </a:xfrm>
          <a:prstGeom prst="rect">
            <a:avLst/>
          </a:prstGeom>
        </p:spPr>
      </p:pic>
    </p:spTree>
    <p:extLst>
      <p:ext uri="{BB962C8B-B14F-4D97-AF65-F5344CB8AC3E}">
        <p14:creationId xmlns:p14="http://schemas.microsoft.com/office/powerpoint/2010/main" val="13463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3286" y="76200"/>
            <a:ext cx="10058400" cy="1325563"/>
          </a:xfrm>
        </p:spPr>
        <p:txBody>
          <a:bodyPr/>
          <a:lstStyle/>
          <a:p>
            <a:r>
              <a:rPr lang="en-US" dirty="0"/>
              <a:t>Trauma Informed Care Training</a:t>
            </a:r>
          </a:p>
        </p:txBody>
      </p:sp>
      <p:sp>
        <p:nvSpPr>
          <p:cNvPr id="2" name="Rectangle 1"/>
          <p:cNvSpPr/>
          <p:nvPr/>
        </p:nvSpPr>
        <p:spPr>
          <a:xfrm>
            <a:off x="304800" y="1676400"/>
            <a:ext cx="11353800" cy="4832092"/>
          </a:xfrm>
          <a:prstGeom prst="rect">
            <a:avLst/>
          </a:prstGeom>
        </p:spPr>
        <p:txBody>
          <a:bodyPr wrap="square">
            <a:spAutoFit/>
          </a:bodyPr>
          <a:lstStyle/>
          <a:p>
            <a:r>
              <a:rPr lang="en-US" sz="2800" dirty="0">
                <a:latin typeface="Aparajita" panose="020B0604020202020204" pitchFamily="34" charset="0"/>
                <a:cs typeface="Aparajita" panose="020B0604020202020204" pitchFamily="34" charset="0"/>
              </a:rPr>
              <a:t> In order to receive credit for the training, you must:</a:t>
            </a:r>
          </a:p>
          <a:p>
            <a:endParaRPr lang="en-US" sz="2800" dirty="0">
              <a:latin typeface="Aparajita" panose="020B0604020202020204" pitchFamily="34" charset="0"/>
              <a:cs typeface="Aparajita" panose="020B0604020202020204" pitchFamily="34" charset="0"/>
            </a:endParaRPr>
          </a:p>
          <a:p>
            <a:pPr marL="457200" indent="-457200">
              <a:buFont typeface="Wingdings" panose="05000000000000000000" pitchFamily="2" charset="2"/>
              <a:buChar char="ü"/>
            </a:pPr>
            <a:r>
              <a:rPr lang="en-US" sz="2800" dirty="0">
                <a:latin typeface="Aparajita" panose="020B0604020202020204" pitchFamily="34" charset="0"/>
                <a:cs typeface="Aparajita" panose="020B0604020202020204" pitchFamily="34" charset="0"/>
              </a:rPr>
              <a:t>    </a:t>
            </a:r>
            <a:r>
              <a:rPr lang="en-US" sz="2800" b="1" dirty="0">
                <a:latin typeface="Aparajita" panose="020B0604020202020204" pitchFamily="34" charset="0"/>
                <a:cs typeface="Aparajita" panose="020B0604020202020204" pitchFamily="34" charset="0"/>
              </a:rPr>
              <a:t>Complete the whole training</a:t>
            </a:r>
            <a:r>
              <a:rPr lang="en-US" sz="2800" b="1" dirty="0" smtClean="0">
                <a:latin typeface="Aparajita" panose="020B0604020202020204" pitchFamily="34" charset="0"/>
                <a:cs typeface="Aparajita" panose="020B0604020202020204" pitchFamily="34" charset="0"/>
              </a:rPr>
              <a:t>.</a:t>
            </a:r>
          </a:p>
          <a:p>
            <a:pPr marL="457200" indent="-457200">
              <a:buFont typeface="Wingdings" panose="05000000000000000000" pitchFamily="2" charset="2"/>
              <a:buChar char="ü"/>
            </a:pPr>
            <a:r>
              <a:rPr lang="en-US" sz="2800" b="1" dirty="0" smtClean="0">
                <a:latin typeface="Aparajita" panose="020B0604020202020204" pitchFamily="34" charset="0"/>
                <a:cs typeface="Aparajita" panose="020B0604020202020204" pitchFamily="34" charset="0"/>
              </a:rPr>
              <a:t>    </a:t>
            </a:r>
            <a:r>
              <a:rPr lang="en-US" sz="2800" b="1" dirty="0">
                <a:latin typeface="Aparajita" panose="020B0604020202020204" pitchFamily="34" charset="0"/>
                <a:cs typeface="Aparajita" panose="020B0604020202020204" pitchFamily="34" charset="0"/>
              </a:rPr>
              <a:t>Make at least a 70% on the post-test</a:t>
            </a:r>
            <a:r>
              <a:rPr lang="en-US" sz="2800" b="1" dirty="0" smtClean="0">
                <a:latin typeface="Aparajita" panose="020B0604020202020204" pitchFamily="34" charset="0"/>
                <a:cs typeface="Aparajita" panose="020B0604020202020204" pitchFamily="34" charset="0"/>
              </a:rPr>
              <a:t>.</a:t>
            </a:r>
          </a:p>
          <a:p>
            <a:pPr marL="457200" indent="-457200">
              <a:buFont typeface="Wingdings" panose="05000000000000000000" pitchFamily="2" charset="2"/>
              <a:buChar char="ü"/>
            </a:pPr>
            <a:r>
              <a:rPr lang="en-US" sz="2800" b="1" dirty="0" smtClean="0">
                <a:latin typeface="Aparajita" panose="020B0604020202020204" pitchFamily="34" charset="0"/>
                <a:cs typeface="Aparajita" panose="020B0604020202020204" pitchFamily="34" charset="0"/>
              </a:rPr>
              <a:t>    </a:t>
            </a:r>
            <a:r>
              <a:rPr lang="en-US" sz="2800" b="1" dirty="0">
                <a:latin typeface="Aparajita" panose="020B0604020202020204" pitchFamily="34" charset="0"/>
                <a:cs typeface="Aparajita" panose="020B0604020202020204" pitchFamily="34" charset="0"/>
              </a:rPr>
              <a:t>Print the Certificate of Completion of Trauma Informed Care Training at the end of </a:t>
            </a:r>
            <a:r>
              <a:rPr lang="en-US" sz="2800" b="1" dirty="0" smtClean="0">
                <a:latin typeface="Aparajita" panose="020B0604020202020204" pitchFamily="34" charset="0"/>
                <a:cs typeface="Aparajita" panose="020B0604020202020204" pitchFamily="34" charset="0"/>
              </a:rPr>
              <a:t>     the </a:t>
            </a:r>
            <a:r>
              <a:rPr lang="en-US" sz="2800" b="1" dirty="0">
                <a:latin typeface="Aparajita" panose="020B0604020202020204" pitchFamily="34" charset="0"/>
                <a:cs typeface="Aparajita" panose="020B0604020202020204" pitchFamily="34" charset="0"/>
              </a:rPr>
              <a:t>training</a:t>
            </a:r>
            <a:r>
              <a:rPr lang="en-US" sz="2800" b="1" dirty="0" smtClean="0">
                <a:latin typeface="Aparajita" panose="020B0604020202020204" pitchFamily="34" charset="0"/>
                <a:cs typeface="Aparajita" panose="020B0604020202020204" pitchFamily="34" charset="0"/>
              </a:rPr>
              <a:t>.</a:t>
            </a:r>
          </a:p>
          <a:p>
            <a:pPr marL="457200" indent="-457200">
              <a:buFont typeface="Wingdings" panose="05000000000000000000" pitchFamily="2" charset="2"/>
              <a:buChar char="ü"/>
            </a:pPr>
            <a:r>
              <a:rPr lang="en-US" sz="2800" b="1" dirty="0" smtClean="0">
                <a:latin typeface="Aparajita" panose="020B0604020202020204" pitchFamily="34" charset="0"/>
                <a:cs typeface="Aparajita" panose="020B0604020202020204" pitchFamily="34" charset="0"/>
              </a:rPr>
              <a:t>    </a:t>
            </a:r>
            <a:r>
              <a:rPr lang="en-US" sz="2800" b="1" dirty="0">
                <a:latin typeface="Aparajita" panose="020B0604020202020204" pitchFamily="34" charset="0"/>
                <a:cs typeface="Aparajita" panose="020B0604020202020204" pitchFamily="34" charset="0"/>
              </a:rPr>
              <a:t>Provide a copy of the Certificate of Completion of Trauma Informed Care </a:t>
            </a:r>
            <a:r>
              <a:rPr lang="en-US" sz="2800" b="1" dirty="0" smtClean="0">
                <a:latin typeface="Aparajita" panose="020B0604020202020204" pitchFamily="34" charset="0"/>
                <a:cs typeface="Aparajita" panose="020B0604020202020204" pitchFamily="34" charset="0"/>
              </a:rPr>
              <a:t>Training</a:t>
            </a:r>
            <a:endParaRPr lang="en-US" sz="2800" b="1" dirty="0">
              <a:latin typeface="Aparajita" panose="020B0604020202020204" pitchFamily="34" charset="0"/>
              <a:cs typeface="Aparajita" panose="020B0604020202020204" pitchFamily="34" charset="0"/>
            </a:endParaRPr>
          </a:p>
          <a:p>
            <a:pPr marL="457200" indent="-457200">
              <a:buFont typeface="Wingdings" panose="05000000000000000000" pitchFamily="2" charset="2"/>
              <a:buChar char="ü"/>
            </a:pPr>
            <a:endParaRPr lang="en-US" sz="2800" b="1" dirty="0" smtClean="0">
              <a:latin typeface="Aparajita" panose="020B0604020202020204" pitchFamily="34" charset="0"/>
              <a:cs typeface="Aparajita" panose="020B0604020202020204" pitchFamily="34" charset="0"/>
            </a:endParaRPr>
          </a:p>
          <a:p>
            <a:endParaRPr lang="en-US" sz="2800" dirty="0">
              <a:latin typeface="Aparajita" panose="020B0604020202020204" pitchFamily="34" charset="0"/>
              <a:cs typeface="Aparajita" panose="020B0604020202020204" pitchFamily="34" charset="0"/>
            </a:endParaRPr>
          </a:p>
          <a:p>
            <a:pPr algn="ctr"/>
            <a:r>
              <a:rPr lang="en-US" sz="2800" dirty="0">
                <a:latin typeface="Aparajita" panose="020B0604020202020204" pitchFamily="34" charset="0"/>
                <a:cs typeface="Aparajita" panose="020B0604020202020204" pitchFamily="34" charset="0"/>
              </a:rPr>
              <a:t>After you complete the training, you </a:t>
            </a:r>
            <a:r>
              <a:rPr lang="en-US" sz="2800" dirty="0" smtClean="0">
                <a:latin typeface="Aparajita" panose="020B0604020202020204" pitchFamily="34" charset="0"/>
                <a:cs typeface="Aparajita" panose="020B0604020202020204" pitchFamily="34" charset="0"/>
              </a:rPr>
              <a:t>are able </a:t>
            </a:r>
            <a:r>
              <a:rPr lang="en-US" sz="2800" dirty="0">
                <a:latin typeface="Aparajita" panose="020B0604020202020204" pitchFamily="34" charset="0"/>
                <a:cs typeface="Aparajita" panose="020B0604020202020204" pitchFamily="34" charset="0"/>
              </a:rPr>
              <a:t>to download a copy of the DFPS Trauma Informed Care training PowerPoint Presentation to use as a guide. </a:t>
            </a:r>
          </a:p>
        </p:txBody>
      </p:sp>
    </p:spTree>
    <p:extLst>
      <p:ext uri="{BB962C8B-B14F-4D97-AF65-F5344CB8AC3E}">
        <p14:creationId xmlns:p14="http://schemas.microsoft.com/office/powerpoint/2010/main" val="267576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0" y="1981200"/>
            <a:ext cx="4648199" cy="4038600"/>
          </a:xfrm>
        </p:spPr>
        <p:txBody>
          <a:bodyPr>
            <a:noAutofit/>
          </a:bodyPr>
          <a:lstStyle/>
          <a:p>
            <a:pPr algn="ctr"/>
            <a:r>
              <a:rPr lang="en-US" sz="2800" dirty="0" smtClean="0">
                <a:latin typeface="Aparajita" panose="020B0604020202020204" pitchFamily="34" charset="0"/>
                <a:cs typeface="Aparajita" panose="020B0604020202020204" pitchFamily="34" charset="0"/>
              </a:rPr>
              <a:t/>
            </a:r>
            <a:br>
              <a:rPr lang="en-US" sz="2800" dirty="0" smtClean="0">
                <a:latin typeface="Aparajita" panose="020B0604020202020204" pitchFamily="34" charset="0"/>
                <a:cs typeface="Aparajita" panose="020B0604020202020204" pitchFamily="34" charset="0"/>
              </a:rPr>
            </a:br>
            <a:r>
              <a:rPr lang="en-US" sz="2800" dirty="0">
                <a:latin typeface="Aparajita" panose="020B0604020202020204" pitchFamily="34" charset="0"/>
                <a:cs typeface="Aparajita" panose="020B0604020202020204" pitchFamily="34" charset="0"/>
              </a:rPr>
              <a:t/>
            </a:r>
            <a:br>
              <a:rPr lang="en-US" sz="2800" dirty="0">
                <a:latin typeface="Aparajita" panose="020B0604020202020204" pitchFamily="34" charset="0"/>
                <a:cs typeface="Aparajita" panose="020B0604020202020204" pitchFamily="34" charset="0"/>
              </a:rPr>
            </a:br>
            <a:r>
              <a:rPr lang="en-US" sz="2400" dirty="0" smtClean="0">
                <a:latin typeface="Aparajita" panose="020B0604020202020204" pitchFamily="34" charset="0"/>
                <a:cs typeface="Aparajita" panose="020B0604020202020204" pitchFamily="34" charset="0"/>
              </a:rPr>
              <a:t>Advocates </a:t>
            </a:r>
            <a:r>
              <a:rPr lang="en-US" sz="2400" dirty="0">
                <a:latin typeface="Aparajita" panose="020B0604020202020204" pitchFamily="34" charset="0"/>
                <a:cs typeface="Aparajita" panose="020B0604020202020204" pitchFamily="34" charset="0"/>
              </a:rPr>
              <a:t>and researchers have called for collaboration </a:t>
            </a:r>
            <a:r>
              <a:rPr lang="en-US" sz="2400" dirty="0" smtClean="0">
                <a:latin typeface="Aparajita" panose="020B0604020202020204" pitchFamily="34" charset="0"/>
                <a:cs typeface="Aparajita" panose="020B0604020202020204" pitchFamily="34" charset="0"/>
              </a:rPr>
              <a:t>between professionals in </a:t>
            </a:r>
            <a:r>
              <a:rPr lang="en-US" sz="2400" dirty="0">
                <a:latin typeface="Aparajita" panose="020B0604020202020204" pitchFamily="34" charset="0"/>
                <a:cs typeface="Aparajita" panose="020B0604020202020204" pitchFamily="34" charset="0"/>
              </a:rPr>
              <a:t>the domestic violence and </a:t>
            </a:r>
            <a:r>
              <a:rPr lang="en-US" sz="2400" dirty="0" smtClean="0">
                <a:latin typeface="Aparajita" panose="020B0604020202020204" pitchFamily="34" charset="0"/>
                <a:cs typeface="Aparajita" panose="020B0604020202020204" pitchFamily="34" charset="0"/>
              </a:rPr>
              <a:t>medical fields to </a:t>
            </a:r>
            <a:r>
              <a:rPr lang="en-US" sz="2400" dirty="0">
                <a:latin typeface="Aparajita" panose="020B0604020202020204" pitchFamily="34" charset="0"/>
                <a:cs typeface="Aparajita" panose="020B0604020202020204" pitchFamily="34" charset="0"/>
              </a:rPr>
              <a:t>ensure safety of the entire </a:t>
            </a:r>
            <a:r>
              <a:rPr lang="en-US" sz="2400" dirty="0" smtClean="0">
                <a:latin typeface="Aparajita" panose="020B0604020202020204" pitchFamily="34" charset="0"/>
                <a:cs typeface="Aparajita" panose="020B0604020202020204" pitchFamily="34" charset="0"/>
              </a:rPr>
              <a:t>family. </a:t>
            </a:r>
            <a:br>
              <a:rPr lang="en-US" sz="2400" dirty="0" smtClean="0">
                <a:latin typeface="Aparajita" panose="020B0604020202020204" pitchFamily="34" charset="0"/>
                <a:cs typeface="Aparajita" panose="020B0604020202020204" pitchFamily="34" charset="0"/>
              </a:rPr>
            </a:br>
            <a:r>
              <a:rPr lang="en-US" sz="2400" dirty="0">
                <a:latin typeface="Aparajita" panose="020B0604020202020204" pitchFamily="34" charset="0"/>
                <a:cs typeface="Aparajita" panose="020B0604020202020204" pitchFamily="34" charset="0"/>
              </a:rPr>
              <a:t/>
            </a:r>
            <a:br>
              <a:rPr lang="en-US" sz="2400" dirty="0">
                <a:latin typeface="Aparajita" panose="020B0604020202020204" pitchFamily="34" charset="0"/>
                <a:cs typeface="Aparajita" panose="020B0604020202020204" pitchFamily="34" charset="0"/>
              </a:rPr>
            </a:br>
            <a:r>
              <a:rPr lang="en-US" sz="2400" dirty="0" smtClean="0">
                <a:latin typeface="Aparajita" panose="020B0604020202020204" pitchFamily="34" charset="0"/>
                <a:cs typeface="Aparajita" panose="020B0604020202020204" pitchFamily="34" charset="0"/>
              </a:rPr>
              <a:t>Most </a:t>
            </a:r>
            <a:r>
              <a:rPr lang="en-US" sz="2400" dirty="0">
                <a:latin typeface="Aparajita" panose="020B0604020202020204" pitchFamily="34" charset="0"/>
                <a:cs typeface="Aparajita" panose="020B0604020202020204" pitchFamily="34" charset="0"/>
              </a:rPr>
              <a:t>of the collaborative efforts in the United States </a:t>
            </a:r>
            <a:r>
              <a:rPr lang="en-US" sz="2400" dirty="0" smtClean="0">
                <a:latin typeface="Aparajita" panose="020B0604020202020204" pitchFamily="34" charset="0"/>
                <a:cs typeface="Aparajita" panose="020B0604020202020204" pitchFamily="34" charset="0"/>
              </a:rPr>
              <a:t>focus </a:t>
            </a:r>
            <a:r>
              <a:rPr lang="en-US" sz="2400" dirty="0">
                <a:latin typeface="Aparajita" panose="020B0604020202020204" pitchFamily="34" charset="0"/>
                <a:cs typeface="Aparajita" panose="020B0604020202020204" pitchFamily="34" charset="0"/>
              </a:rPr>
              <a:t>on training </a:t>
            </a:r>
            <a:r>
              <a:rPr lang="en-US" sz="2400" dirty="0" smtClean="0">
                <a:latin typeface="Aparajita" panose="020B0604020202020204" pitchFamily="34" charset="0"/>
                <a:cs typeface="Aparajita" panose="020B0604020202020204" pitchFamily="34" charset="0"/>
              </a:rPr>
              <a:t>medical professionals </a:t>
            </a:r>
            <a:r>
              <a:rPr lang="en-US" sz="2400" dirty="0">
                <a:latin typeface="Aparajita" panose="020B0604020202020204" pitchFamily="34" charset="0"/>
                <a:cs typeface="Aparajita" panose="020B0604020202020204" pitchFamily="34" charset="0"/>
              </a:rPr>
              <a:t>to increase their knowledge of domestic violence, change attitudes and beliefs about </a:t>
            </a:r>
            <a:r>
              <a:rPr lang="en-US" sz="2400" dirty="0" smtClean="0">
                <a:latin typeface="Aparajita" panose="020B0604020202020204" pitchFamily="34" charset="0"/>
                <a:cs typeface="Aparajita" panose="020B0604020202020204" pitchFamily="34" charset="0"/>
              </a:rPr>
              <a:t>it, and revise </a:t>
            </a:r>
            <a:r>
              <a:rPr lang="en-US" sz="2400" dirty="0">
                <a:latin typeface="Aparajita" panose="020B0604020202020204" pitchFamily="34" charset="0"/>
                <a:cs typeface="Aparajita" panose="020B0604020202020204" pitchFamily="34" charset="0"/>
              </a:rPr>
              <a:t>screening procedures to identify families for domestic </a:t>
            </a:r>
            <a:r>
              <a:rPr lang="en-US" sz="2400" dirty="0" smtClean="0">
                <a:latin typeface="Aparajita" panose="020B0604020202020204" pitchFamily="34" charset="0"/>
                <a:cs typeface="Aparajita" panose="020B0604020202020204" pitchFamily="34" charset="0"/>
              </a:rPr>
              <a:t>violence</a:t>
            </a:r>
            <a:r>
              <a:rPr lang="en-US" sz="2400" dirty="0">
                <a:latin typeface="Aparajita" panose="020B0604020202020204" pitchFamily="34" charset="0"/>
                <a:cs typeface="Aparajita" panose="020B0604020202020204" pitchFamily="34" charset="0"/>
              </a:rPr>
              <a:t>.</a:t>
            </a:r>
          </a:p>
        </p:txBody>
      </p:sp>
      <p:sp>
        <p:nvSpPr>
          <p:cNvPr id="3" name="Rectangle 2"/>
          <p:cNvSpPr/>
          <p:nvPr/>
        </p:nvSpPr>
        <p:spPr>
          <a:xfrm>
            <a:off x="7315198" y="381000"/>
            <a:ext cx="4572001" cy="1384995"/>
          </a:xfrm>
          <a:prstGeom prst="rect">
            <a:avLst/>
          </a:prstGeom>
        </p:spPr>
        <p:txBody>
          <a:bodyPr wrap="square">
            <a:spAutoFit/>
          </a:bodyPr>
          <a:lstStyle/>
          <a:p>
            <a:pPr algn="ctr"/>
            <a:r>
              <a:rPr lang="en-US" sz="2800" b="1" dirty="0">
                <a:latin typeface="Aparajita" panose="020B0604020202020204" pitchFamily="34" charset="0"/>
                <a:cs typeface="Aparajita" panose="020B0604020202020204" pitchFamily="34" charset="0"/>
              </a:rPr>
              <a:t>Does exposure to domestic violence indicate a form of child maltreatment?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4095750" cy="311467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4"/>
          <p:cNvSpPr txBox="1">
            <a:spLocks/>
          </p:cNvSpPr>
          <p:nvPr/>
        </p:nvSpPr>
        <p:spPr>
          <a:xfrm>
            <a:off x="158621" y="409453"/>
            <a:ext cx="10058400" cy="66278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sz="4000" dirty="0" smtClean="0"/>
              <a:t>Overlap</a:t>
            </a:r>
            <a:endParaRPr lang="en-US" sz="4000" dirty="0"/>
          </a:p>
        </p:txBody>
      </p:sp>
    </p:spTree>
    <p:extLst>
      <p:ext uri="{BB962C8B-B14F-4D97-AF65-F5344CB8AC3E}">
        <p14:creationId xmlns:p14="http://schemas.microsoft.com/office/powerpoint/2010/main" val="291474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7098" y="228600"/>
            <a:ext cx="4648199" cy="6400800"/>
          </a:xfrm>
        </p:spPr>
        <p:txBody>
          <a:bodyPr>
            <a:noAutofit/>
          </a:bodyPr>
          <a:lstStyle/>
          <a:p>
            <a:pPr algn="ctr"/>
            <a:r>
              <a:rPr lang="en-US" sz="2800" dirty="0">
                <a:latin typeface="Aparajita" panose="020B0604020202020204" pitchFamily="34" charset="0"/>
                <a:cs typeface="Aparajita" panose="020B0604020202020204" pitchFamily="34" charset="0"/>
              </a:rPr>
              <a:t/>
            </a:r>
            <a:br>
              <a:rPr lang="en-US" sz="2800" dirty="0">
                <a:latin typeface="Aparajita" panose="020B0604020202020204" pitchFamily="34" charset="0"/>
                <a:cs typeface="Aparajita" panose="020B0604020202020204" pitchFamily="34" charset="0"/>
              </a:rPr>
            </a:br>
            <a:r>
              <a:rPr lang="en-US" sz="2400" b="1" u="sng" dirty="0" smtClean="0">
                <a:solidFill>
                  <a:schemeClr val="tx1"/>
                </a:solidFill>
                <a:latin typeface="Aparajita" panose="020B0604020202020204" pitchFamily="34" charset="0"/>
                <a:cs typeface="Aparajita" panose="020B0604020202020204" pitchFamily="34" charset="0"/>
              </a:rPr>
              <a:t>Criminal </a:t>
            </a:r>
            <a:r>
              <a:rPr lang="en-US" sz="2400" b="1" u="sng" dirty="0">
                <a:solidFill>
                  <a:schemeClr val="tx1"/>
                </a:solidFill>
                <a:latin typeface="Aparajita" panose="020B0604020202020204" pitchFamily="34" charset="0"/>
                <a:cs typeface="Aparajita" panose="020B0604020202020204" pitchFamily="34" charset="0"/>
              </a:rPr>
              <a:t>behavior </a:t>
            </a:r>
            <a:r>
              <a:rPr lang="en-US" sz="2400" dirty="0">
                <a:latin typeface="Aparajita" panose="020B0604020202020204" pitchFamily="34" charset="0"/>
                <a:cs typeface="Aparajita" panose="020B0604020202020204" pitchFamily="34" charset="0"/>
              </a:rPr>
              <a:t>includes but is not limited to uninvited physical contact such as striking, kicking, biting, sexual coercion and abuse, marital rape, intimidation by stalking, computer hacking, and criminal isolation</a:t>
            </a:r>
            <a:r>
              <a:rPr lang="en-US" sz="2400" dirty="0" smtClean="0">
                <a:latin typeface="Aparajita" panose="020B0604020202020204" pitchFamily="34" charset="0"/>
                <a:cs typeface="Aparajita" panose="020B0604020202020204" pitchFamily="34" charset="0"/>
              </a:rPr>
              <a:t>.     </a:t>
            </a:r>
            <a:r>
              <a:rPr lang="en-US" sz="2400" dirty="0">
                <a:latin typeface="Aparajita" panose="020B0604020202020204" pitchFamily="34" charset="0"/>
                <a:cs typeface="Aparajita" panose="020B0604020202020204" pitchFamily="34" charset="0"/>
              </a:rPr>
              <a:t/>
            </a:r>
            <a:br>
              <a:rPr lang="en-US" sz="2400" dirty="0">
                <a:latin typeface="Aparajita" panose="020B0604020202020204" pitchFamily="34" charset="0"/>
                <a:cs typeface="Aparajita" panose="020B0604020202020204" pitchFamily="34" charset="0"/>
              </a:rPr>
            </a:br>
            <a:r>
              <a:rPr lang="en-US" sz="2400" dirty="0" smtClean="0">
                <a:latin typeface="Aparajita" panose="020B0604020202020204" pitchFamily="34" charset="0"/>
                <a:cs typeface="Aparajita" panose="020B0604020202020204" pitchFamily="34" charset="0"/>
              </a:rPr>
              <a:t/>
            </a:r>
            <a:br>
              <a:rPr lang="en-US" sz="2400" dirty="0" smtClean="0">
                <a:latin typeface="Aparajita" panose="020B0604020202020204" pitchFamily="34" charset="0"/>
                <a:cs typeface="Aparajita" panose="020B0604020202020204" pitchFamily="34" charset="0"/>
              </a:rPr>
            </a:br>
            <a:r>
              <a:rPr lang="en-US" sz="2400" b="1" u="sng" dirty="0" smtClean="0">
                <a:solidFill>
                  <a:schemeClr val="tx1"/>
                </a:solidFill>
                <a:latin typeface="Aparajita" panose="020B0604020202020204" pitchFamily="34" charset="0"/>
                <a:cs typeface="Aparajita" panose="020B0604020202020204" pitchFamily="34" charset="0"/>
              </a:rPr>
              <a:t>Non- </a:t>
            </a:r>
            <a:r>
              <a:rPr lang="en-US" sz="2400" b="1" u="sng" dirty="0">
                <a:solidFill>
                  <a:schemeClr val="tx1"/>
                </a:solidFill>
                <a:latin typeface="Aparajita" panose="020B0604020202020204" pitchFamily="34" charset="0"/>
                <a:cs typeface="Aparajita" panose="020B0604020202020204" pitchFamily="34" charset="0"/>
              </a:rPr>
              <a:t>criminal behavior </a:t>
            </a:r>
            <a:r>
              <a:rPr lang="en-US" sz="2400" dirty="0">
                <a:latin typeface="Aparajita" panose="020B0604020202020204" pitchFamily="34" charset="0"/>
                <a:cs typeface="Aparajita" panose="020B0604020202020204" pitchFamily="34" charset="0"/>
              </a:rPr>
              <a:t>includes but is not limited to being denied access to friends or other social contacts.</a:t>
            </a:r>
            <a:br>
              <a:rPr lang="en-US" sz="2400" dirty="0">
                <a:latin typeface="Aparajita" panose="020B0604020202020204" pitchFamily="34" charset="0"/>
                <a:cs typeface="Aparajita" panose="020B0604020202020204" pitchFamily="34" charset="0"/>
              </a:rPr>
            </a:br>
            <a:r>
              <a:rPr lang="en-US" sz="2400" dirty="0">
                <a:latin typeface="Aparajita" panose="020B0604020202020204" pitchFamily="34" charset="0"/>
                <a:cs typeface="Aparajita" panose="020B0604020202020204" pitchFamily="34" charset="0"/>
              </a:rPr>
              <a:t>Shadowing, restricting the use of the telephone by securing phones in a locked or temporary removal during the time the abuser is away.  </a:t>
            </a:r>
            <a:br>
              <a:rPr lang="en-US" sz="2400" dirty="0">
                <a:latin typeface="Aparajita" panose="020B0604020202020204" pitchFamily="34" charset="0"/>
                <a:cs typeface="Aparajita" panose="020B0604020202020204" pitchFamily="34" charset="0"/>
              </a:rPr>
            </a:br>
            <a:r>
              <a:rPr lang="en-US" sz="2400" dirty="0">
                <a:latin typeface="Aparajita" panose="020B0604020202020204" pitchFamily="34" charset="0"/>
                <a:cs typeface="Aparajita" panose="020B0604020202020204" pitchFamily="34" charset="0"/>
              </a:rPr>
              <a:t>Denying access to family finances</a:t>
            </a:r>
            <a:r>
              <a:rPr lang="en-US" sz="2400" dirty="0" smtClean="0">
                <a:latin typeface="Aparajita" panose="020B0604020202020204" pitchFamily="34" charset="0"/>
                <a:cs typeface="Aparajita" panose="020B0604020202020204" pitchFamily="34" charset="0"/>
              </a:rPr>
              <a:t>.</a:t>
            </a:r>
            <a:endParaRPr lang="en-US" sz="2400" dirty="0">
              <a:latin typeface="Aparajita" panose="020B0604020202020204" pitchFamily="34" charset="0"/>
              <a:cs typeface="Aparajita" panose="020B0604020202020204" pitchFamily="34" charset="0"/>
            </a:endParaRPr>
          </a:p>
        </p:txBody>
      </p:sp>
      <p:sp>
        <p:nvSpPr>
          <p:cNvPr id="3" name="Rectangle 2"/>
          <p:cNvSpPr/>
          <p:nvPr/>
        </p:nvSpPr>
        <p:spPr>
          <a:xfrm>
            <a:off x="7315198" y="381000"/>
            <a:ext cx="4572001" cy="1815882"/>
          </a:xfrm>
          <a:prstGeom prst="rect">
            <a:avLst/>
          </a:prstGeom>
        </p:spPr>
        <p:txBody>
          <a:bodyPr wrap="square">
            <a:spAutoFit/>
          </a:bodyPr>
          <a:lstStyle/>
          <a:p>
            <a:pPr algn="ctr"/>
            <a:r>
              <a:rPr lang="en-US" sz="2800" b="1" dirty="0">
                <a:latin typeface="Aparajita" panose="020B0604020202020204" pitchFamily="34" charset="0"/>
                <a:cs typeface="Aparajita" panose="020B0604020202020204" pitchFamily="34" charset="0"/>
              </a:rPr>
              <a:t>There are two types of domestic violence behavior: Criminal and non-criminal.</a:t>
            </a:r>
            <a:br>
              <a:rPr lang="en-US" sz="2800" b="1" dirty="0">
                <a:latin typeface="Aparajita" panose="020B0604020202020204" pitchFamily="34" charset="0"/>
                <a:cs typeface="Aparajita" panose="020B0604020202020204" pitchFamily="34" charset="0"/>
              </a:rPr>
            </a:br>
            <a:endParaRPr lang="en-US" sz="2800" b="1" dirty="0">
              <a:latin typeface="Aparajita" panose="020B0604020202020204" pitchFamily="34" charset="0"/>
              <a:cs typeface="Aparajita" panose="020B0604020202020204" pitchFamily="34" charset="0"/>
            </a:endParaRPr>
          </a:p>
        </p:txBody>
      </p:sp>
      <p:sp>
        <p:nvSpPr>
          <p:cNvPr id="5" name="Title 4"/>
          <p:cNvSpPr txBox="1">
            <a:spLocks/>
          </p:cNvSpPr>
          <p:nvPr/>
        </p:nvSpPr>
        <p:spPr>
          <a:xfrm>
            <a:off x="158621" y="409453"/>
            <a:ext cx="10058400" cy="66278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sz="4000" dirty="0" smtClean="0"/>
              <a:t>Domestic Violence</a:t>
            </a:r>
            <a:endParaRPr lang="en-US" sz="4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399"/>
            <a:ext cx="5267325" cy="507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7645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220"/>
            <a:ext cx="11811000" cy="1325563"/>
          </a:xfrm>
        </p:spPr>
        <p:txBody>
          <a:bodyPr/>
          <a:lstStyle/>
          <a:p>
            <a:pPr algn="ctr"/>
            <a:r>
              <a:rPr lang="en-US" dirty="0"/>
              <a:t>Knowledge Influences Professional Attitudes: </a:t>
            </a:r>
            <a:br>
              <a:rPr lang="en-US" dirty="0"/>
            </a:br>
            <a:r>
              <a:rPr lang="en-US" dirty="0"/>
              <a:t>When to Make the Call</a:t>
            </a:r>
          </a:p>
        </p:txBody>
      </p:sp>
      <p:sp>
        <p:nvSpPr>
          <p:cNvPr id="3" name="Content Placeholder 2"/>
          <p:cNvSpPr>
            <a:spLocks noGrp="1"/>
          </p:cNvSpPr>
          <p:nvPr>
            <p:ph idx="1"/>
          </p:nvPr>
        </p:nvSpPr>
        <p:spPr>
          <a:xfrm>
            <a:off x="2895600" y="2282889"/>
            <a:ext cx="7772400" cy="3279711"/>
          </a:xfrm>
        </p:spPr>
        <p:txBody>
          <a:bodyPr>
            <a:normAutofit/>
          </a:bodyPr>
          <a:lstStyle/>
          <a:p>
            <a:r>
              <a:rPr lang="en-US" sz="4000" dirty="0"/>
              <a:t>Adult Protective Services</a:t>
            </a:r>
          </a:p>
          <a:p>
            <a:r>
              <a:rPr lang="en-US" sz="4000" dirty="0"/>
              <a:t>Child Protective Services</a:t>
            </a:r>
          </a:p>
          <a:p>
            <a:r>
              <a:rPr lang="en-US" sz="4000" dirty="0"/>
              <a:t>Domestic Violence</a:t>
            </a:r>
          </a:p>
          <a:p>
            <a:r>
              <a:rPr lang="en-US" sz="4000" dirty="0"/>
              <a:t>Scenarios and Q&amp;A Session</a:t>
            </a:r>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478" y="1828800"/>
            <a:ext cx="6057122" cy="4154984"/>
          </a:xfrm>
          <a:prstGeom prst="rect">
            <a:avLst/>
          </a:prstGeom>
        </p:spPr>
        <p:txBody>
          <a:bodyPr wrap="square">
            <a:spAutoFit/>
          </a:bodyPr>
          <a:lstStyle/>
          <a:p>
            <a:pPr marL="457200" indent="-457200">
              <a:buFont typeface="Wingdings" panose="05000000000000000000" pitchFamily="2" charset="2"/>
              <a:buChar char="§"/>
            </a:pPr>
            <a:r>
              <a:rPr lang="en-US" sz="2400" b="1" dirty="0" smtClean="0">
                <a:latin typeface="Aparajita" panose="020B0604020202020204" pitchFamily="34" charset="0"/>
                <a:cs typeface="Aparajita" panose="020B0604020202020204" pitchFamily="34" charset="0"/>
              </a:rPr>
              <a:t>Every </a:t>
            </a:r>
            <a:r>
              <a:rPr lang="en-US" sz="2400" b="1" dirty="0">
                <a:latin typeface="Aparajita" panose="020B0604020202020204" pitchFamily="34" charset="0"/>
                <a:cs typeface="Aparajita" panose="020B0604020202020204" pitchFamily="34" charset="0"/>
              </a:rPr>
              <a:t>day 4 women, 1 man and almost 5 children die as a result of domestic violence</a:t>
            </a:r>
            <a:r>
              <a:rPr lang="en-US" sz="2400" b="1" dirty="0" smtClean="0">
                <a:latin typeface="Aparajita" panose="020B0604020202020204" pitchFamily="34" charset="0"/>
                <a:cs typeface="Aparajita" panose="020B0604020202020204" pitchFamily="34" charset="0"/>
              </a:rPr>
              <a:t>.</a:t>
            </a:r>
          </a:p>
          <a:p>
            <a:endParaRPr lang="en-US" sz="2400" b="1" dirty="0">
              <a:latin typeface="Aparajita" panose="020B0604020202020204" pitchFamily="34" charset="0"/>
              <a:cs typeface="Aparajita" panose="020B0604020202020204" pitchFamily="34" charset="0"/>
            </a:endParaRPr>
          </a:p>
          <a:p>
            <a:pPr marL="457200" indent="-457200">
              <a:buFont typeface="Wingdings" panose="05000000000000000000" pitchFamily="2" charset="2"/>
              <a:buChar char="§"/>
            </a:pPr>
            <a:r>
              <a:rPr lang="en-US" sz="2400" b="1" dirty="0" smtClean="0">
                <a:latin typeface="Aparajita" panose="020B0604020202020204" pitchFamily="34" charset="0"/>
                <a:cs typeface="Aparajita" panose="020B0604020202020204" pitchFamily="34" charset="0"/>
              </a:rPr>
              <a:t>1 </a:t>
            </a:r>
            <a:r>
              <a:rPr lang="en-US" sz="2400" b="1" dirty="0">
                <a:latin typeface="Aparajita" panose="020B0604020202020204" pitchFamily="34" charset="0"/>
                <a:cs typeface="Aparajita" panose="020B0604020202020204" pitchFamily="34" charset="0"/>
              </a:rPr>
              <a:t>in every 4 women will experience domestic violence in her lifetime</a:t>
            </a:r>
            <a:r>
              <a:rPr lang="en-US" sz="2400" b="1" dirty="0" smtClean="0">
                <a:latin typeface="Aparajita" panose="020B0604020202020204" pitchFamily="34" charset="0"/>
                <a:cs typeface="Aparajita" panose="020B0604020202020204" pitchFamily="34" charset="0"/>
              </a:rPr>
              <a:t>.</a:t>
            </a:r>
          </a:p>
          <a:p>
            <a:endParaRPr lang="en-US" sz="2400" b="1" dirty="0">
              <a:latin typeface="Aparajita" panose="020B0604020202020204" pitchFamily="34" charset="0"/>
              <a:cs typeface="Aparajita" panose="020B0604020202020204" pitchFamily="34" charset="0"/>
            </a:endParaRPr>
          </a:p>
          <a:p>
            <a:pPr marL="457200" indent="-457200">
              <a:buFont typeface="Wingdings" panose="05000000000000000000" pitchFamily="2" charset="2"/>
              <a:buChar char="§"/>
            </a:pPr>
            <a:r>
              <a:rPr lang="en-US" sz="2400" b="1" dirty="0">
                <a:latin typeface="Aparajita" panose="020B0604020202020204" pitchFamily="34" charset="0"/>
                <a:cs typeface="Aparajita" panose="020B0604020202020204" pitchFamily="34" charset="0"/>
              </a:rPr>
              <a:t>Females ages 20-24 years of age are at the greatest risk for intimate partner abuse</a:t>
            </a:r>
            <a:r>
              <a:rPr lang="en-US" sz="2400" b="1" dirty="0" smtClean="0">
                <a:latin typeface="Aparajita" panose="020B0604020202020204" pitchFamily="34" charset="0"/>
                <a:cs typeface="Aparajita" panose="020B0604020202020204" pitchFamily="34" charset="0"/>
              </a:rPr>
              <a:t>.</a:t>
            </a:r>
          </a:p>
          <a:p>
            <a:endParaRPr lang="en-US" sz="2400" b="1" dirty="0">
              <a:latin typeface="Aparajita" panose="020B0604020202020204" pitchFamily="34" charset="0"/>
              <a:cs typeface="Aparajita" panose="020B0604020202020204" pitchFamily="34" charset="0"/>
            </a:endParaRPr>
          </a:p>
          <a:p>
            <a:pPr marL="457200" indent="-457200">
              <a:buFont typeface="Wingdings" panose="05000000000000000000" pitchFamily="2" charset="2"/>
              <a:buChar char="§"/>
            </a:pPr>
            <a:r>
              <a:rPr lang="en-US" sz="2400" b="1" dirty="0">
                <a:latin typeface="Aparajita" panose="020B0604020202020204" pitchFamily="34" charset="0"/>
                <a:cs typeface="Aparajita" panose="020B0604020202020204" pitchFamily="34" charset="0"/>
              </a:rPr>
              <a:t>In 2005, 389,100 women and 78, 180 men were victimized by an intimate partner</a:t>
            </a:r>
          </a:p>
        </p:txBody>
      </p:sp>
      <p:sp>
        <p:nvSpPr>
          <p:cNvPr id="4" name="Title 4"/>
          <p:cNvSpPr txBox="1">
            <a:spLocks/>
          </p:cNvSpPr>
          <p:nvPr/>
        </p:nvSpPr>
        <p:spPr>
          <a:xfrm>
            <a:off x="267478" y="457200"/>
            <a:ext cx="10058400" cy="66278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sz="4000" dirty="0" smtClean="0"/>
              <a:t>Domestic Violence</a:t>
            </a:r>
            <a:endParaRPr lang="en-US" sz="4000" dirty="0"/>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199" y="1663904"/>
            <a:ext cx="2107795" cy="2408908"/>
          </a:xfrm>
          <a:prstGeom prst="rect">
            <a:avLst/>
          </a:prstGeom>
          <a:noFill/>
          <a:ln w="381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8525" y="4178559"/>
            <a:ext cx="2137810" cy="2495619"/>
          </a:xfrm>
          <a:prstGeom prst="rect">
            <a:avLst/>
          </a:prstGeom>
          <a:noFill/>
          <a:ln w="381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0199" y="4211216"/>
            <a:ext cx="2107795" cy="2462962"/>
          </a:xfrm>
          <a:prstGeom prst="rect">
            <a:avLst/>
          </a:prstGeom>
          <a:noFill/>
          <a:ln w="381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8525" y="1663904"/>
            <a:ext cx="2176365" cy="2408908"/>
          </a:xfrm>
          <a:prstGeom prst="rect">
            <a:avLst/>
          </a:prstGeom>
          <a:noFill/>
          <a:ln w="381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3581400"/>
            <a:ext cx="1304731" cy="1493254"/>
          </a:xfrm>
          <a:prstGeom prst="rect">
            <a:avLst/>
          </a:prstGeom>
          <a:noFill/>
          <a:ln w="381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1073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7478" y="0"/>
            <a:ext cx="11619722" cy="150098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r>
              <a:rPr lang="en-US" sz="5400" dirty="0" smtClean="0"/>
              <a:t>Domestic Violence Statistics in Cameron County</a:t>
            </a:r>
            <a:endParaRPr lang="en-US" sz="5400" dirty="0"/>
          </a:p>
        </p:txBody>
      </p:sp>
      <p:graphicFrame>
        <p:nvGraphicFramePr>
          <p:cNvPr id="3" name="Table 2"/>
          <p:cNvGraphicFramePr>
            <a:graphicFrameLocks noGrp="1"/>
          </p:cNvGraphicFramePr>
          <p:nvPr>
            <p:extLst>
              <p:ext uri="{D42A27DB-BD31-4B8C-83A1-F6EECF244321}">
                <p14:modId xmlns:p14="http://schemas.microsoft.com/office/powerpoint/2010/main" val="1135089643"/>
              </p:ext>
            </p:extLst>
          </p:nvPr>
        </p:nvGraphicFramePr>
        <p:xfrm>
          <a:off x="457200" y="1828800"/>
          <a:ext cx="3810000" cy="4643120"/>
        </p:xfrm>
        <a:graphic>
          <a:graphicData uri="http://schemas.openxmlformats.org/drawingml/2006/table">
            <a:tbl>
              <a:tblPr/>
              <a:tblGrid>
                <a:gridCol w="1471507"/>
                <a:gridCol w="1090507"/>
                <a:gridCol w="1247986"/>
              </a:tblGrid>
              <a:tr h="228600">
                <a:tc gridSpan="3">
                  <a:txBody>
                    <a:bodyPr/>
                    <a:lstStyle/>
                    <a:p>
                      <a:pPr algn="ctr" fontAlgn="ctr"/>
                      <a:r>
                        <a:rPr lang="en-US" sz="1800" b="1" i="0" u="none" strike="noStrike" dirty="0">
                          <a:solidFill>
                            <a:schemeClr val="tx1"/>
                          </a:solidFill>
                          <a:effectLst/>
                          <a:latin typeface="Verdana"/>
                        </a:rPr>
                        <a:t>2013 Cameron County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883920">
                <a:tc>
                  <a:txBody>
                    <a:bodyPr/>
                    <a:lstStyle/>
                    <a:p>
                      <a:pPr algn="ctr" fontAlgn="ctr"/>
                      <a:r>
                        <a:rPr lang="en-US" sz="1800" b="0" i="0" u="none" strike="noStrike">
                          <a:solidFill>
                            <a:srgbClr val="0000FF"/>
                          </a:solidFill>
                          <a:effectLst/>
                          <a:latin typeface="Verdana"/>
                        </a:rPr>
                        <a:t>Protective Order Violation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FF"/>
                          </a:solidFill>
                          <a:effectLst/>
                          <a:latin typeface="Verdana"/>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smtClean="0">
                          <a:solidFill>
                            <a:srgbClr val="0000FF"/>
                          </a:solidFill>
                          <a:effectLst/>
                          <a:latin typeface="Verdana"/>
                        </a:rPr>
                        <a:t>↑44.40</a:t>
                      </a:r>
                      <a:r>
                        <a:rPr lang="en-US" sz="2000" b="0" i="0" u="none" strike="noStrike" dirty="0">
                          <a:solidFill>
                            <a:srgbClr val="0000FF"/>
                          </a:solidFill>
                          <a:effectLst/>
                          <a:latin typeface="Verdan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640">
                <a:tc>
                  <a:txBody>
                    <a:bodyPr/>
                    <a:lstStyle/>
                    <a:p>
                      <a:pPr algn="ctr" fontAlgn="ctr"/>
                      <a:r>
                        <a:rPr lang="en-US" sz="1800" b="0" i="0" u="none" strike="noStrike">
                          <a:solidFill>
                            <a:srgbClr val="0000FF"/>
                          </a:solidFill>
                          <a:effectLst/>
                          <a:latin typeface="Verdana"/>
                        </a:rPr>
                        <a:t>Felony DV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FF"/>
                          </a:solidFill>
                          <a:effectLst/>
                          <a:latin typeface="Verdana"/>
                        </a:rPr>
                        <a:t>265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smtClean="0">
                          <a:solidFill>
                            <a:srgbClr val="0000FF"/>
                          </a:solidFill>
                          <a:effectLst/>
                          <a:latin typeface="Verdana"/>
                        </a:rPr>
                        <a:t>↑26.50</a:t>
                      </a:r>
                      <a:r>
                        <a:rPr lang="en-US" sz="2000" b="0" i="0" u="none" strike="noStrike" dirty="0">
                          <a:solidFill>
                            <a:srgbClr val="0000FF"/>
                          </a:solidFill>
                          <a:effectLst/>
                          <a:latin typeface="Verdan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6600">
                <a:tc>
                  <a:txBody>
                    <a:bodyPr/>
                    <a:lstStyle/>
                    <a:p>
                      <a:pPr algn="ctr" fontAlgn="ctr"/>
                      <a:r>
                        <a:rPr lang="en-US" sz="1800" b="0" i="0" u="none" strike="noStrike">
                          <a:solidFill>
                            <a:srgbClr val="0000FF"/>
                          </a:solidFill>
                          <a:effectLst/>
                          <a:latin typeface="Verdana"/>
                        </a:rPr>
                        <a:t>Adult Physical Assaults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FF"/>
                          </a:solidFill>
                          <a:effectLst/>
                          <a:latin typeface="Verdana"/>
                        </a:rPr>
                        <a:t>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smtClean="0">
                          <a:solidFill>
                            <a:srgbClr val="0000FF"/>
                          </a:solidFill>
                          <a:effectLst/>
                          <a:latin typeface="Verdana"/>
                        </a:rPr>
                        <a:t>↑15</a:t>
                      </a:r>
                      <a:r>
                        <a:rPr lang="en-US" sz="2000" b="0" i="0" u="none" strike="noStrike" dirty="0">
                          <a:solidFill>
                            <a:srgbClr val="0000FF"/>
                          </a:solidFill>
                          <a:effectLst/>
                          <a:latin typeface="Verdan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6600">
                <a:tc>
                  <a:txBody>
                    <a:bodyPr/>
                    <a:lstStyle/>
                    <a:p>
                      <a:pPr algn="ctr" fontAlgn="ctr"/>
                      <a:r>
                        <a:rPr lang="en-US" sz="1800" b="0" i="0" u="none" strike="noStrike">
                          <a:solidFill>
                            <a:srgbClr val="0000FF"/>
                          </a:solidFill>
                          <a:effectLst/>
                          <a:latin typeface="Verdana"/>
                        </a:rPr>
                        <a:t>DV Cases Prosecuted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FF"/>
                          </a:solidFill>
                          <a:effectLst/>
                          <a:latin typeface="Verdana"/>
                        </a:rPr>
                        <a:t>1210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FF"/>
                          </a:solidFill>
                          <a:effectLst/>
                          <a:latin typeface="Verdan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9280">
                <a:tc>
                  <a:txBody>
                    <a:bodyPr/>
                    <a:lstStyle/>
                    <a:p>
                      <a:pPr algn="ctr" fontAlgn="ctr"/>
                      <a:r>
                        <a:rPr lang="en-US" sz="1800" b="0" i="0" u="none" strike="noStrike">
                          <a:solidFill>
                            <a:srgbClr val="0000FF"/>
                          </a:solidFill>
                          <a:effectLst/>
                          <a:latin typeface="Verdana"/>
                        </a:rPr>
                        <a:t>Sexual Asault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FF"/>
                          </a:solidFill>
                          <a:effectLst/>
                          <a:latin typeface="Verdana"/>
                        </a:rPr>
                        <a:t>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smtClean="0">
                          <a:solidFill>
                            <a:srgbClr val="0000FF"/>
                          </a:solidFill>
                          <a:effectLst/>
                          <a:latin typeface="Verdana"/>
                        </a:rPr>
                        <a:t>↑67.50</a:t>
                      </a:r>
                      <a:r>
                        <a:rPr lang="en-US" sz="2000" b="0" i="0" u="none" strike="noStrike" dirty="0">
                          <a:solidFill>
                            <a:srgbClr val="0000FF"/>
                          </a:solidFill>
                          <a:effectLst/>
                          <a:latin typeface="Verdan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960">
                <a:tc>
                  <a:txBody>
                    <a:bodyPr/>
                    <a:lstStyle/>
                    <a:p>
                      <a:pPr algn="ctr" fontAlgn="ctr"/>
                      <a:r>
                        <a:rPr lang="en-US" sz="1800" b="0" i="0" u="none" strike="noStrike">
                          <a:solidFill>
                            <a:srgbClr val="0000FF"/>
                          </a:solidFill>
                          <a:effectLst/>
                          <a:latin typeface="Verdana"/>
                        </a:rPr>
                        <a:t>Children 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FF"/>
                          </a:solidFill>
                          <a:effectLst/>
                          <a:latin typeface="Verdana"/>
                        </a:rPr>
                        <a:t>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smtClean="0">
                          <a:solidFill>
                            <a:srgbClr val="C00000"/>
                          </a:solidFill>
                          <a:effectLst/>
                          <a:latin typeface="Verdana"/>
                        </a:rPr>
                        <a:t>↑78.10</a:t>
                      </a:r>
                      <a:r>
                        <a:rPr lang="en-US" sz="2000" b="0" i="0" u="none" strike="noStrike" dirty="0">
                          <a:solidFill>
                            <a:srgbClr val="C00000"/>
                          </a:solidFill>
                          <a:effectLst/>
                          <a:latin typeface="Verdan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9280">
                <a:tc>
                  <a:txBody>
                    <a:bodyPr/>
                    <a:lstStyle/>
                    <a:p>
                      <a:pPr algn="ctr" fontAlgn="ctr"/>
                      <a:r>
                        <a:rPr lang="en-US" sz="1800" b="0" i="0" u="none" strike="noStrike" dirty="0">
                          <a:solidFill>
                            <a:srgbClr val="0000FF"/>
                          </a:solidFill>
                          <a:effectLst/>
                          <a:latin typeface="Verdana"/>
                        </a:rPr>
                        <a:t>Violence Incidents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FF"/>
                          </a:solidFill>
                          <a:effectLst/>
                          <a:latin typeface="Verdana"/>
                        </a:rPr>
                        <a:t>2083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FF"/>
                          </a:solidFill>
                          <a:effectLst/>
                          <a:latin typeface="Verdan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003556"/>
            <a:ext cx="6212221" cy="387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36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7478" y="0"/>
            <a:ext cx="11619722" cy="150098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r>
              <a:rPr lang="en-US" sz="5400" dirty="0" smtClean="0"/>
              <a:t>Domestic Violence Statistics in </a:t>
            </a:r>
          </a:p>
          <a:p>
            <a:pPr algn="ctr"/>
            <a:r>
              <a:rPr lang="en-US" sz="5400" dirty="0" smtClean="0"/>
              <a:t>Willacy County</a:t>
            </a:r>
            <a:endParaRPr lang="en-US" sz="54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5220" y="2362200"/>
            <a:ext cx="5019180" cy="302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938547866"/>
              </p:ext>
            </p:extLst>
          </p:nvPr>
        </p:nvGraphicFramePr>
        <p:xfrm>
          <a:off x="1219200" y="2317750"/>
          <a:ext cx="4089400" cy="3067050"/>
        </p:xfrm>
        <a:graphic>
          <a:graphicData uri="http://schemas.openxmlformats.org/drawingml/2006/table">
            <a:tbl>
              <a:tblPr/>
              <a:tblGrid>
                <a:gridCol w="2044700"/>
                <a:gridCol w="2044700"/>
              </a:tblGrid>
              <a:tr h="457200">
                <a:tc gridSpan="2">
                  <a:txBody>
                    <a:bodyPr/>
                    <a:lstStyle/>
                    <a:p>
                      <a:pPr algn="ctr" fontAlgn="ctr"/>
                      <a:r>
                        <a:rPr lang="en-US" sz="1800" b="1" i="0" u="none" strike="noStrike" dirty="0">
                          <a:solidFill>
                            <a:schemeClr val="tx1"/>
                          </a:solidFill>
                          <a:effectLst/>
                          <a:latin typeface="Verdana"/>
                        </a:rPr>
                        <a:t>2014 Willacy County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571500">
                <a:tc>
                  <a:txBody>
                    <a:bodyPr/>
                    <a:lstStyle/>
                    <a:p>
                      <a:pPr algn="ctr" fontAlgn="ctr"/>
                      <a:r>
                        <a:rPr lang="en-US" sz="1800" b="0" i="0" u="none" strike="noStrike">
                          <a:solidFill>
                            <a:srgbClr val="0000FF"/>
                          </a:solidFill>
                          <a:effectLst/>
                          <a:latin typeface="Verdana"/>
                        </a:rPr>
                        <a:t>Family Violence Cases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C00000"/>
                          </a:solidFill>
                          <a:effectLst/>
                          <a:latin typeface="Verdana"/>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500">
                <a:tc>
                  <a:txBody>
                    <a:bodyPr/>
                    <a:lstStyle/>
                    <a:p>
                      <a:pPr algn="ctr" fontAlgn="ctr"/>
                      <a:r>
                        <a:rPr lang="en-US" sz="1800" b="0" i="0" u="none" strike="noStrike">
                          <a:solidFill>
                            <a:srgbClr val="0000FF"/>
                          </a:solidFill>
                          <a:effectLst/>
                          <a:latin typeface="Verdana"/>
                        </a:rPr>
                        <a:t>Protective Order Violation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Verdana"/>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250">
                <a:tc>
                  <a:txBody>
                    <a:bodyPr/>
                    <a:lstStyle/>
                    <a:p>
                      <a:pPr algn="ctr" fontAlgn="ctr"/>
                      <a:r>
                        <a:rPr lang="en-US" sz="1800" b="0" i="0" u="none" strike="noStrike">
                          <a:solidFill>
                            <a:srgbClr val="0000FF"/>
                          </a:solidFill>
                          <a:effectLst/>
                          <a:latin typeface="Verdana"/>
                        </a:rPr>
                        <a:t>Felony DV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Verdana"/>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pPr algn="ctr" fontAlgn="ctr"/>
                      <a:r>
                        <a:rPr lang="en-US" sz="1800" b="0" i="0" u="none" strike="noStrike">
                          <a:solidFill>
                            <a:srgbClr val="0000FF"/>
                          </a:solidFill>
                          <a:effectLst/>
                          <a:latin typeface="Verdana"/>
                        </a:rPr>
                        <a:t>Sexual Asault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FF"/>
                          </a:solidFill>
                          <a:effectLst/>
                          <a:latin typeface="Verdana"/>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400">
                <a:tc>
                  <a:txBody>
                    <a:bodyPr/>
                    <a:lstStyle/>
                    <a:p>
                      <a:pPr algn="ctr" fontAlgn="ctr"/>
                      <a:r>
                        <a:rPr lang="en-US" sz="1800" b="0" i="0" u="none" strike="noStrike">
                          <a:solidFill>
                            <a:srgbClr val="0000FF"/>
                          </a:solidFill>
                          <a:effectLst/>
                          <a:latin typeface="Verdana"/>
                        </a:rPr>
                        <a:t>Children 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FF"/>
                          </a:solidFill>
                          <a:effectLst/>
                          <a:latin typeface="Verdana"/>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6846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457200"/>
            <a:ext cx="10820400" cy="685800"/>
          </a:xfrm>
        </p:spPr>
        <p:txBody>
          <a:bodyPr>
            <a:normAutofit/>
          </a:bodyPr>
          <a:lstStyle/>
          <a:p>
            <a:pPr algn="ctr"/>
            <a:r>
              <a:rPr lang="en-US" sz="3200" dirty="0"/>
              <a:t>The Domestic Violence and CPS/APS overlap</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400" y="1676400"/>
            <a:ext cx="2057400" cy="2228850"/>
          </a:xfrm>
          <a:prstGeom prst="rect">
            <a:avLst/>
          </a:prstGeom>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903146"/>
            <a:ext cx="3257550" cy="2059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4188" y="16764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5" y="3962400"/>
            <a:ext cx="1628775" cy="240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3581400"/>
            <a:ext cx="3962400" cy="1517650"/>
          </a:xfrm>
          <a:prstGeom prst="rect">
            <a:avLst/>
          </a:prstGeom>
        </p:spPr>
      </p:pic>
      <p:pic>
        <p:nvPicPr>
          <p:cNvPr id="1024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8072" y="2243618"/>
            <a:ext cx="2256116" cy="1475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9575" y="3124200"/>
            <a:ext cx="1981200" cy="2711558"/>
          </a:xfrm>
          <a:prstGeom prst="rect">
            <a:avLst/>
          </a:prstGeom>
        </p:spPr>
      </p:pic>
      <p:pic>
        <p:nvPicPr>
          <p:cNvPr id="1024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4188" y="3419475"/>
            <a:ext cx="1863012" cy="1297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8071" y="5032791"/>
            <a:ext cx="1710823" cy="1139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4717441"/>
            <a:ext cx="2747610" cy="178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54318" y="5162946"/>
            <a:ext cx="2080482" cy="133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86000" y="5099050"/>
            <a:ext cx="1893773" cy="1401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10776" y="3694563"/>
            <a:ext cx="1647824" cy="1469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09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p:cNvSpPr txBox="1">
            <a:spLocks/>
          </p:cNvSpPr>
          <p:nvPr/>
        </p:nvSpPr>
        <p:spPr>
          <a:xfrm>
            <a:off x="267478" y="533400"/>
            <a:ext cx="6666722" cy="81518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r>
              <a:rPr lang="en-US" sz="4400" dirty="0" smtClean="0"/>
              <a:t>The Rationale of a Plan and the Local Options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661971"/>
            <a:ext cx="2133600" cy="183748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8816" y="4648200"/>
            <a:ext cx="2291217" cy="186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639" y="1600198"/>
            <a:ext cx="2438400" cy="2505205"/>
          </a:xfrm>
          <a:prstGeom prst="rect">
            <a:avLst/>
          </a:prstGeom>
          <a:ln w="44450">
            <a:solidFill>
              <a:schemeClr val="tx1"/>
            </a:solidFill>
          </a:ln>
        </p:spPr>
      </p:pic>
      <p:sp>
        <p:nvSpPr>
          <p:cNvPr id="3" name="TextBox 2"/>
          <p:cNvSpPr txBox="1"/>
          <p:nvPr/>
        </p:nvSpPr>
        <p:spPr>
          <a:xfrm>
            <a:off x="1752600" y="4118311"/>
            <a:ext cx="3722494" cy="369332"/>
          </a:xfrm>
          <a:prstGeom prst="rect">
            <a:avLst/>
          </a:prstGeom>
          <a:noFill/>
        </p:spPr>
        <p:txBody>
          <a:bodyPr wrap="none" rtlCol="0">
            <a:spAutoFit/>
          </a:bodyPr>
          <a:lstStyle/>
          <a:p>
            <a:r>
              <a:rPr lang="en-US" dirty="0" smtClean="0"/>
              <a:t>956-423-9305  or  1-866-423-9304</a:t>
            </a:r>
            <a:endParaRPr lang="en-US" dirty="0"/>
          </a:p>
        </p:txBody>
      </p:sp>
      <p:sp>
        <p:nvSpPr>
          <p:cNvPr id="4" name="Rectangle 3"/>
          <p:cNvSpPr/>
          <p:nvPr/>
        </p:nvSpPr>
        <p:spPr>
          <a:xfrm>
            <a:off x="1091373" y="6519840"/>
            <a:ext cx="1779654" cy="369332"/>
          </a:xfrm>
          <a:prstGeom prst="rect">
            <a:avLst/>
          </a:prstGeom>
        </p:spPr>
        <p:txBody>
          <a:bodyPr wrap="none">
            <a:spAutoFit/>
          </a:bodyPr>
          <a:lstStyle/>
          <a:p>
            <a:r>
              <a:rPr lang="en-US" dirty="0"/>
              <a:t>(956) 664-2826</a:t>
            </a:r>
          </a:p>
        </p:txBody>
      </p:sp>
      <p:sp>
        <p:nvSpPr>
          <p:cNvPr id="5" name="Rectangle 4"/>
          <p:cNvSpPr/>
          <p:nvPr/>
        </p:nvSpPr>
        <p:spPr>
          <a:xfrm>
            <a:off x="4326395" y="6519840"/>
            <a:ext cx="1756058" cy="369332"/>
          </a:xfrm>
          <a:prstGeom prst="rect">
            <a:avLst/>
          </a:prstGeom>
        </p:spPr>
        <p:txBody>
          <a:bodyPr wrap="none">
            <a:spAutoFit/>
          </a:bodyPr>
          <a:lstStyle/>
          <a:p>
            <a:r>
              <a:rPr lang="en-US" dirty="0"/>
              <a:t>(956) 544-7412</a:t>
            </a:r>
          </a:p>
        </p:txBody>
      </p:sp>
      <p:sp>
        <p:nvSpPr>
          <p:cNvPr id="6" name="Rectangle 5"/>
          <p:cNvSpPr/>
          <p:nvPr/>
        </p:nvSpPr>
        <p:spPr>
          <a:xfrm>
            <a:off x="7378959" y="973957"/>
            <a:ext cx="4495800" cy="4893647"/>
          </a:xfrm>
          <a:prstGeom prst="rect">
            <a:avLst/>
          </a:prstGeom>
        </p:spPr>
        <p:txBody>
          <a:bodyPr wrap="square">
            <a:spAutoFit/>
          </a:bodyPr>
          <a:lstStyle/>
          <a:p>
            <a:pPr algn="ctr"/>
            <a:r>
              <a:rPr lang="en-US" sz="2400" dirty="0">
                <a:solidFill>
                  <a:schemeClr val="bg1"/>
                </a:solidFill>
              </a:rPr>
              <a:t>The life of a relationship can be filled with </a:t>
            </a:r>
            <a:r>
              <a:rPr lang="en-US" sz="2400" dirty="0" smtClean="0">
                <a:solidFill>
                  <a:schemeClr val="bg1"/>
                </a:solidFill>
              </a:rPr>
              <a:t>all </a:t>
            </a:r>
            <a:r>
              <a:rPr lang="en-US" sz="2400" dirty="0">
                <a:solidFill>
                  <a:schemeClr val="bg1"/>
                </a:solidFill>
              </a:rPr>
              <a:t>the emotional components that make for a good partnership.  When the partnership is no longer workable, a couple may decide to split and agree to disagree amicably or with animosity.  </a:t>
            </a:r>
          </a:p>
          <a:p>
            <a:pPr algn="ctr"/>
            <a:endParaRPr lang="en-US" sz="2400" dirty="0" smtClean="0"/>
          </a:p>
          <a:p>
            <a:pPr algn="ctr"/>
            <a:endParaRPr lang="en-US" sz="2400" dirty="0"/>
          </a:p>
          <a:p>
            <a:pPr algn="ctr"/>
            <a:r>
              <a:rPr lang="en-US" sz="2400" dirty="0"/>
              <a:t>The life of a relationship can also be filled with the ugliness of power and control and violence.  </a:t>
            </a:r>
          </a:p>
        </p:txBody>
      </p:sp>
    </p:spTree>
    <p:extLst>
      <p:ext uri="{BB962C8B-B14F-4D97-AF65-F5344CB8AC3E}">
        <p14:creationId xmlns:p14="http://schemas.microsoft.com/office/powerpoint/2010/main" val="257934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Family Crisis Center Data</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833" y="2209800"/>
            <a:ext cx="5597925" cy="4191000"/>
          </a:xfrm>
          <a:prstGeom prst="rect">
            <a:avLst/>
          </a:prstGeom>
          <a:noFill/>
          <a:ln w="381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196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2286000" y="1905000"/>
            <a:ext cx="7467600" cy="46482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800"/>
              </a:spcBef>
              <a:buSzPct val="100000"/>
              <a:buFont typeface="Arial" pitchFamily="34" charset="0"/>
              <a:buNone/>
              <a:defRPr sz="2000" kern="1200" cap="all" baseline="0">
                <a:solidFill>
                  <a:schemeClr val="bg1"/>
                </a:solidFill>
                <a:latin typeface="+mn-lt"/>
                <a:ea typeface="+mn-ea"/>
                <a:cs typeface="+mn-cs"/>
              </a:defRPr>
            </a:lvl1pPr>
            <a:lvl2pPr marL="457200" indent="0" algn="l" defTabSz="914400" rtl="0" eaLnBrk="1" latinLnBrk="0" hangingPunct="1">
              <a:lnSpc>
                <a:spcPct val="90000"/>
              </a:lnSpc>
              <a:spcBef>
                <a:spcPts val="600"/>
              </a:spcBef>
              <a:buSzPct val="100000"/>
              <a:buFont typeface="Arial" pitchFamily="34" charset="0"/>
              <a:buNone/>
              <a:defRPr sz="20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9pPr>
          </a:lstStyle>
          <a:p>
            <a:pPr marL="754380" indent="-342900" algn="ctr">
              <a:buFont typeface="Wingdings" panose="05000000000000000000" pitchFamily="2" charset="2"/>
              <a:buChar char="ü"/>
              <a:defRPr/>
            </a:pPr>
            <a:r>
              <a:rPr lang="en-US" sz="2400" dirty="0" smtClean="0">
                <a:solidFill>
                  <a:schemeClr val="tx1"/>
                </a:solidFill>
                <a:latin typeface="Aparajita" panose="020B0604020202020204" pitchFamily="34" charset="0"/>
                <a:cs typeface="Aparajita" panose="020B0604020202020204" pitchFamily="34" charset="0"/>
              </a:rPr>
              <a:t>There are </a:t>
            </a:r>
            <a:r>
              <a:rPr lang="en-US" sz="3200" b="1" dirty="0" smtClean="0">
                <a:solidFill>
                  <a:srgbClr val="33CCCC"/>
                </a:solidFill>
                <a:latin typeface="Aparajita" panose="020B0604020202020204" pitchFamily="34" charset="0"/>
                <a:cs typeface="Aparajita" panose="020B0604020202020204" pitchFamily="34" charset="0"/>
              </a:rPr>
              <a:t>720</a:t>
            </a:r>
            <a:r>
              <a:rPr lang="en-US" sz="2400" dirty="0" smtClean="0">
                <a:solidFill>
                  <a:schemeClr val="tx1"/>
                </a:solidFill>
                <a:latin typeface="Aparajita" panose="020B0604020202020204" pitchFamily="34" charset="0"/>
                <a:cs typeface="Aparajita" panose="020B0604020202020204" pitchFamily="34" charset="0"/>
              </a:rPr>
              <a:t> hours in the month of April and </a:t>
            </a:r>
            <a:r>
              <a:rPr lang="en-US" sz="3200" b="1" dirty="0" smtClean="0">
                <a:solidFill>
                  <a:srgbClr val="7030A0"/>
                </a:solidFill>
                <a:latin typeface="Aparajita" panose="020B0604020202020204" pitchFamily="34" charset="0"/>
                <a:cs typeface="Aparajita" panose="020B0604020202020204" pitchFamily="34" charset="0"/>
              </a:rPr>
              <a:t>754</a:t>
            </a:r>
            <a:r>
              <a:rPr lang="en-US" sz="2400" dirty="0" smtClean="0">
                <a:solidFill>
                  <a:schemeClr val="tx1"/>
                </a:solidFill>
                <a:latin typeface="Aparajita" panose="020B0604020202020204" pitchFamily="34" charset="0"/>
                <a:cs typeface="Aparajita" panose="020B0604020202020204" pitchFamily="34" charset="0"/>
              </a:rPr>
              <a:t> hours in the month of  October, a total of </a:t>
            </a:r>
            <a:r>
              <a:rPr lang="en-US" sz="3200" b="1" dirty="0" smtClean="0">
                <a:solidFill>
                  <a:schemeClr val="tx1"/>
                </a:solidFill>
                <a:latin typeface="Aparajita" panose="020B0604020202020204" pitchFamily="34" charset="0"/>
                <a:cs typeface="Aparajita" panose="020B0604020202020204" pitchFamily="34" charset="0"/>
              </a:rPr>
              <a:t>1464 hours</a:t>
            </a:r>
            <a:r>
              <a:rPr lang="en-US" sz="2400" dirty="0" smtClean="0">
                <a:solidFill>
                  <a:schemeClr val="tx1"/>
                </a:solidFill>
                <a:latin typeface="Aparajita" panose="020B0604020202020204" pitchFamily="34" charset="0"/>
                <a:cs typeface="Aparajita" panose="020B0604020202020204" pitchFamily="34" charset="0"/>
              </a:rPr>
              <a:t>.</a:t>
            </a:r>
          </a:p>
          <a:p>
            <a:pPr marL="754380" indent="-342900" algn="ctr">
              <a:buFont typeface="Wingdings" panose="05000000000000000000" pitchFamily="2" charset="2"/>
              <a:buChar char="ü"/>
              <a:defRPr/>
            </a:pPr>
            <a:r>
              <a:rPr lang="en-US" sz="2400" dirty="0" smtClean="0">
                <a:solidFill>
                  <a:schemeClr val="tx1"/>
                </a:solidFill>
                <a:latin typeface="Aparajita" panose="020B0604020202020204" pitchFamily="34" charset="0"/>
                <a:cs typeface="Aparajita" panose="020B0604020202020204" pitchFamily="34" charset="0"/>
              </a:rPr>
              <a:t>  As many as </a:t>
            </a:r>
            <a:r>
              <a:rPr lang="en-US" sz="3200" b="1" dirty="0" smtClean="0">
                <a:solidFill>
                  <a:srgbClr val="33CCCC"/>
                </a:solidFill>
                <a:latin typeface="Aparajita" panose="020B0604020202020204" pitchFamily="34" charset="0"/>
                <a:cs typeface="Aparajita" panose="020B0604020202020204" pitchFamily="34" charset="0"/>
              </a:rPr>
              <a:t>115</a:t>
            </a:r>
            <a:r>
              <a:rPr lang="en-US" sz="2400" dirty="0" smtClean="0">
                <a:solidFill>
                  <a:schemeClr val="tx1"/>
                </a:solidFill>
                <a:latin typeface="Aparajita" panose="020B0604020202020204" pitchFamily="34" charset="0"/>
                <a:cs typeface="Aparajita" panose="020B0604020202020204" pitchFamily="34" charset="0"/>
              </a:rPr>
              <a:t> children are </a:t>
            </a:r>
            <a:r>
              <a:rPr lang="en-US" sz="3200" b="1" dirty="0" smtClean="0">
                <a:solidFill>
                  <a:srgbClr val="33CCCC"/>
                </a:solidFill>
                <a:latin typeface="Aparajita" panose="020B0604020202020204" pitchFamily="34" charset="0"/>
                <a:cs typeface="Aparajita" panose="020B0604020202020204" pitchFamily="34" charset="0"/>
              </a:rPr>
              <a:t>abused</a:t>
            </a:r>
            <a:r>
              <a:rPr lang="en-US" sz="2400" dirty="0" smtClean="0">
                <a:solidFill>
                  <a:schemeClr val="tx1"/>
                </a:solidFill>
                <a:latin typeface="Aparajita" panose="020B0604020202020204" pitchFamily="34" charset="0"/>
                <a:cs typeface="Aparajita" panose="020B0604020202020204" pitchFamily="34" charset="0"/>
              </a:rPr>
              <a:t> in one hour.  That </a:t>
            </a:r>
            <a:r>
              <a:rPr lang="en-US" sz="2400" dirty="0">
                <a:solidFill>
                  <a:schemeClr val="tx1"/>
                </a:solidFill>
                <a:latin typeface="Aparajita" panose="020B0604020202020204" pitchFamily="34" charset="0"/>
                <a:cs typeface="Aparajita" panose="020B0604020202020204" pitchFamily="34" charset="0"/>
              </a:rPr>
              <a:t>is </a:t>
            </a:r>
            <a:r>
              <a:rPr lang="en-US" sz="3200" b="1" dirty="0" smtClean="0">
                <a:solidFill>
                  <a:srgbClr val="33CCCC"/>
                </a:solidFill>
                <a:latin typeface="Aparajita" panose="020B0604020202020204" pitchFamily="34" charset="0"/>
                <a:cs typeface="Aparajita" panose="020B0604020202020204" pitchFamily="34" charset="0"/>
              </a:rPr>
              <a:t>168,360</a:t>
            </a:r>
            <a:r>
              <a:rPr lang="en-US" sz="2400" dirty="0" smtClean="0">
                <a:solidFill>
                  <a:schemeClr val="tx1"/>
                </a:solidFill>
                <a:latin typeface="Aparajita" panose="020B0604020202020204" pitchFamily="34" charset="0"/>
                <a:cs typeface="Aparajita" panose="020B0604020202020204" pitchFamily="34" charset="0"/>
              </a:rPr>
              <a:t> children too many.</a:t>
            </a:r>
          </a:p>
          <a:p>
            <a:pPr marL="754380" indent="-342900" algn="ctr">
              <a:buFont typeface="Wingdings" panose="05000000000000000000" pitchFamily="2" charset="2"/>
              <a:buChar char="ü"/>
              <a:defRPr/>
            </a:pPr>
            <a:r>
              <a:rPr lang="en-US" sz="2400" dirty="0" smtClean="0">
                <a:solidFill>
                  <a:schemeClr val="tx1"/>
                </a:solidFill>
                <a:latin typeface="Aparajita" panose="020B0604020202020204" pitchFamily="34" charset="0"/>
                <a:cs typeface="Aparajita" panose="020B0604020202020204" pitchFamily="34" charset="0"/>
              </a:rPr>
              <a:t>As many as </a:t>
            </a:r>
            <a:r>
              <a:rPr lang="en-US" sz="3200" b="1" dirty="0" smtClean="0">
                <a:solidFill>
                  <a:srgbClr val="7030A0"/>
                </a:solidFill>
                <a:latin typeface="Aparajita" panose="020B0604020202020204" pitchFamily="34" charset="0"/>
                <a:cs typeface="Aparajita" panose="020B0604020202020204" pitchFamily="34" charset="0"/>
              </a:rPr>
              <a:t>4</a:t>
            </a:r>
            <a:r>
              <a:rPr lang="en-US" sz="2400" dirty="0" smtClean="0">
                <a:solidFill>
                  <a:srgbClr val="7030A0"/>
                </a:solidFill>
                <a:latin typeface="Aparajita" panose="020B0604020202020204" pitchFamily="34" charset="0"/>
                <a:cs typeface="Aparajita" panose="020B0604020202020204" pitchFamily="34" charset="0"/>
              </a:rPr>
              <a:t> </a:t>
            </a:r>
            <a:r>
              <a:rPr lang="en-US" sz="2400" dirty="0" smtClean="0">
                <a:solidFill>
                  <a:schemeClr val="tx1"/>
                </a:solidFill>
                <a:latin typeface="Aparajita" panose="020B0604020202020204" pitchFamily="34" charset="0"/>
                <a:cs typeface="Aparajita" panose="020B0604020202020204" pitchFamily="34" charset="0"/>
              </a:rPr>
              <a:t>women , </a:t>
            </a:r>
            <a:r>
              <a:rPr lang="en-US" sz="3200" b="1" dirty="0" smtClean="0">
                <a:solidFill>
                  <a:srgbClr val="7030A0"/>
                </a:solidFill>
                <a:latin typeface="Aparajita" panose="020B0604020202020204" pitchFamily="34" charset="0"/>
                <a:cs typeface="Aparajita" panose="020B0604020202020204" pitchFamily="34" charset="0"/>
              </a:rPr>
              <a:t>1</a:t>
            </a:r>
            <a:r>
              <a:rPr lang="en-US" sz="2400" b="1" dirty="0" smtClean="0">
                <a:solidFill>
                  <a:srgbClr val="C00000"/>
                </a:solidFill>
                <a:latin typeface="Aparajita" panose="020B0604020202020204" pitchFamily="34" charset="0"/>
                <a:cs typeface="Aparajita" panose="020B0604020202020204" pitchFamily="34" charset="0"/>
              </a:rPr>
              <a:t> </a:t>
            </a:r>
            <a:r>
              <a:rPr lang="en-US" sz="2400" dirty="0" smtClean="0">
                <a:solidFill>
                  <a:schemeClr val="tx1"/>
                </a:solidFill>
                <a:latin typeface="Aparajita" panose="020B0604020202020204" pitchFamily="34" charset="0"/>
                <a:cs typeface="Aparajita" panose="020B0604020202020204" pitchFamily="34" charset="0"/>
              </a:rPr>
              <a:t>man and almost </a:t>
            </a:r>
            <a:r>
              <a:rPr lang="en-US" sz="3200" b="1" dirty="0" smtClean="0">
                <a:solidFill>
                  <a:srgbClr val="7030A0"/>
                </a:solidFill>
                <a:latin typeface="Aparajita" panose="020B0604020202020204" pitchFamily="34" charset="0"/>
                <a:cs typeface="Aparajita" panose="020B0604020202020204" pitchFamily="34" charset="0"/>
              </a:rPr>
              <a:t>5</a:t>
            </a:r>
            <a:r>
              <a:rPr lang="en-US" sz="2400" dirty="0" smtClean="0">
                <a:solidFill>
                  <a:srgbClr val="7030A0"/>
                </a:solidFill>
                <a:latin typeface="Aparajita" panose="020B0604020202020204" pitchFamily="34" charset="0"/>
                <a:cs typeface="Aparajita" panose="020B0604020202020204" pitchFamily="34" charset="0"/>
              </a:rPr>
              <a:t> </a:t>
            </a:r>
            <a:r>
              <a:rPr lang="en-US" sz="2400" dirty="0" smtClean="0">
                <a:solidFill>
                  <a:schemeClr val="tx1"/>
                </a:solidFill>
                <a:latin typeface="Aparajita" panose="020B0604020202020204" pitchFamily="34" charset="0"/>
                <a:cs typeface="Aparajita" panose="020B0604020202020204" pitchFamily="34" charset="0"/>
              </a:rPr>
              <a:t>children die every </a:t>
            </a:r>
            <a:r>
              <a:rPr lang="en-US" sz="3200" b="1" dirty="0" smtClean="0">
                <a:solidFill>
                  <a:srgbClr val="C00000"/>
                </a:solidFill>
                <a:latin typeface="Aparajita" panose="020B0604020202020204" pitchFamily="34" charset="0"/>
                <a:cs typeface="Aparajita" panose="020B0604020202020204" pitchFamily="34" charset="0"/>
              </a:rPr>
              <a:t>24</a:t>
            </a:r>
            <a:r>
              <a:rPr lang="en-US" sz="2400" dirty="0" smtClean="0">
                <a:solidFill>
                  <a:schemeClr val="tx1"/>
                </a:solidFill>
                <a:latin typeface="Aparajita" panose="020B0604020202020204" pitchFamily="34" charset="0"/>
                <a:cs typeface="Aparajita" panose="020B0604020202020204" pitchFamily="34" charset="0"/>
              </a:rPr>
              <a:t> hours as a result of </a:t>
            </a:r>
            <a:r>
              <a:rPr lang="en-US" sz="3200" b="1" dirty="0" smtClean="0">
                <a:solidFill>
                  <a:srgbClr val="7030A0"/>
                </a:solidFill>
                <a:latin typeface="Aparajita" panose="020B0604020202020204" pitchFamily="34" charset="0"/>
                <a:cs typeface="Aparajita" panose="020B0604020202020204" pitchFamily="34" charset="0"/>
              </a:rPr>
              <a:t>domestic violence</a:t>
            </a:r>
            <a:r>
              <a:rPr lang="en-US" sz="2400" b="1" dirty="0" smtClean="0">
                <a:solidFill>
                  <a:schemeClr val="tx1"/>
                </a:solidFill>
                <a:latin typeface="Aparajita" panose="020B0604020202020204" pitchFamily="34" charset="0"/>
                <a:cs typeface="Aparajita" panose="020B0604020202020204" pitchFamily="34" charset="0"/>
              </a:rPr>
              <a:t>.  </a:t>
            </a:r>
            <a:r>
              <a:rPr lang="en-US" sz="2400" dirty="0" smtClean="0">
                <a:solidFill>
                  <a:schemeClr val="tx1"/>
                </a:solidFill>
                <a:latin typeface="Aparajita" panose="020B0604020202020204" pitchFamily="34" charset="0"/>
                <a:cs typeface="Aparajita" panose="020B0604020202020204" pitchFamily="34" charset="0"/>
              </a:rPr>
              <a:t>That is </a:t>
            </a:r>
            <a:r>
              <a:rPr lang="en-US" sz="3200" b="1" dirty="0" smtClean="0">
                <a:solidFill>
                  <a:srgbClr val="7030A0"/>
                </a:solidFill>
                <a:latin typeface="Aparajita" panose="020B0604020202020204" pitchFamily="34" charset="0"/>
                <a:cs typeface="Aparajita" panose="020B0604020202020204" pitchFamily="34" charset="0"/>
              </a:rPr>
              <a:t>610</a:t>
            </a:r>
            <a:r>
              <a:rPr lang="en-US" sz="2400" dirty="0" smtClean="0">
                <a:solidFill>
                  <a:srgbClr val="7030A0"/>
                </a:solidFill>
                <a:latin typeface="Aparajita" panose="020B0604020202020204" pitchFamily="34" charset="0"/>
                <a:cs typeface="Aparajita" panose="020B0604020202020204" pitchFamily="34" charset="0"/>
              </a:rPr>
              <a:t> </a:t>
            </a:r>
            <a:r>
              <a:rPr lang="en-US" sz="2400" dirty="0" smtClean="0">
                <a:solidFill>
                  <a:schemeClr val="tx1"/>
                </a:solidFill>
                <a:latin typeface="Aparajita" panose="020B0604020202020204" pitchFamily="34" charset="0"/>
                <a:cs typeface="Aparajita" panose="020B0604020202020204" pitchFamily="34" charset="0"/>
              </a:rPr>
              <a:t>people </a:t>
            </a:r>
            <a:r>
              <a:rPr lang="en-US" sz="2400" b="1" dirty="0" smtClean="0">
                <a:solidFill>
                  <a:schemeClr val="tx1"/>
                </a:solidFill>
                <a:latin typeface="Aparajita" panose="020B0604020202020204" pitchFamily="34" charset="0"/>
                <a:cs typeface="Aparajita" panose="020B0604020202020204" pitchFamily="34" charset="0"/>
              </a:rPr>
              <a:t>too many</a:t>
            </a:r>
            <a:r>
              <a:rPr lang="en-US" sz="2400" dirty="0" smtClean="0">
                <a:solidFill>
                  <a:schemeClr val="tx1"/>
                </a:solidFill>
                <a:latin typeface="Aparajita" panose="020B0604020202020204" pitchFamily="34" charset="0"/>
                <a:cs typeface="Aparajita" panose="020B0604020202020204" pitchFamily="34" charset="0"/>
              </a:rPr>
              <a:t>.</a:t>
            </a:r>
          </a:p>
          <a:p>
            <a:pPr marL="411480">
              <a:defRPr/>
            </a:pPr>
            <a:endParaRPr lang="en-US" sz="2400" dirty="0">
              <a:solidFill>
                <a:schemeClr val="tx1"/>
              </a:solidFill>
              <a:latin typeface="Aparajita" panose="020B0604020202020204" pitchFamily="34" charset="0"/>
              <a:cs typeface="Aparajita" panose="020B0604020202020204" pitchFamily="34" charset="0"/>
            </a:endParaRPr>
          </a:p>
        </p:txBody>
      </p:sp>
      <p:sp>
        <p:nvSpPr>
          <p:cNvPr id="13" name="Rectangle 12"/>
          <p:cNvSpPr/>
          <p:nvPr/>
        </p:nvSpPr>
        <p:spPr>
          <a:xfrm>
            <a:off x="533400" y="76200"/>
            <a:ext cx="10972800" cy="1323439"/>
          </a:xfrm>
          <a:prstGeom prst="rect">
            <a:avLst/>
          </a:prstGeom>
          <a:solidFill>
            <a:schemeClr val="tx1"/>
          </a:solidFill>
        </p:spPr>
        <p:txBody>
          <a:bodyPr wrap="square">
            <a:spAutoFit/>
          </a:bodyPr>
          <a:lstStyle/>
          <a:p>
            <a:pPr algn="ctr"/>
            <a:r>
              <a:rPr lang="en-US" sz="2400" b="1" dirty="0">
                <a:solidFill>
                  <a:prstClr val="black"/>
                </a:solidFill>
                <a:latin typeface="Aparajita" panose="020B0604020202020204" pitchFamily="34" charset="0"/>
                <a:cs typeface="Aparajita" panose="020B0604020202020204" pitchFamily="34" charset="0"/>
              </a:rPr>
              <a:t> </a:t>
            </a:r>
            <a:r>
              <a:rPr lang="en-US" sz="4000" b="1" dirty="0">
                <a:solidFill>
                  <a:srgbClr val="33CCCC"/>
                </a:solidFill>
                <a:latin typeface="Aparajita" panose="020B0604020202020204" pitchFamily="34" charset="0"/>
                <a:cs typeface="Aparajita" panose="020B0604020202020204" pitchFamily="34" charset="0"/>
              </a:rPr>
              <a:t>April</a:t>
            </a:r>
            <a:r>
              <a:rPr lang="en-US" sz="4000" b="1" dirty="0">
                <a:solidFill>
                  <a:prstClr val="black"/>
                </a:solidFill>
                <a:latin typeface="Aparajita" panose="020B0604020202020204" pitchFamily="34" charset="0"/>
                <a:cs typeface="Aparajita" panose="020B0604020202020204" pitchFamily="34" charset="0"/>
              </a:rPr>
              <a:t> </a:t>
            </a:r>
            <a:r>
              <a:rPr lang="en-US" sz="4000" b="1" dirty="0">
                <a:solidFill>
                  <a:srgbClr val="33CCCC"/>
                </a:solidFill>
                <a:latin typeface="Aparajita" panose="020B0604020202020204" pitchFamily="34" charset="0"/>
                <a:cs typeface="Aparajita" panose="020B0604020202020204" pitchFamily="34" charset="0"/>
              </a:rPr>
              <a:t>is National  Sexual Assault Awareness Month</a:t>
            </a:r>
            <a:r>
              <a:rPr lang="en-US" sz="4000" dirty="0">
                <a:solidFill>
                  <a:srgbClr val="33CCCC"/>
                </a:solidFill>
                <a:latin typeface="Aparajita" panose="020B0604020202020204" pitchFamily="34" charset="0"/>
                <a:cs typeface="Aparajita" panose="020B0604020202020204" pitchFamily="34" charset="0"/>
              </a:rPr>
              <a:t> </a:t>
            </a:r>
            <a:r>
              <a:rPr lang="en-US" sz="4000" dirty="0">
                <a:solidFill>
                  <a:schemeClr val="bg1"/>
                </a:solidFill>
                <a:latin typeface="Aparajita" panose="020B0604020202020204" pitchFamily="34" charset="0"/>
                <a:cs typeface="Aparajita" panose="020B0604020202020204" pitchFamily="34" charset="0"/>
              </a:rPr>
              <a:t>and</a:t>
            </a:r>
            <a:r>
              <a:rPr lang="en-US" sz="4000" dirty="0">
                <a:solidFill>
                  <a:prstClr val="black"/>
                </a:solidFill>
                <a:latin typeface="Aparajita" panose="020B0604020202020204" pitchFamily="34" charset="0"/>
                <a:cs typeface="Aparajita" panose="020B0604020202020204" pitchFamily="34" charset="0"/>
              </a:rPr>
              <a:t> </a:t>
            </a:r>
            <a:r>
              <a:rPr lang="en-US" sz="4000" b="1" dirty="0">
                <a:solidFill>
                  <a:srgbClr val="7030A0"/>
                </a:solidFill>
                <a:latin typeface="Aparajita" panose="020B0604020202020204" pitchFamily="34" charset="0"/>
                <a:cs typeface="Aparajita" panose="020B0604020202020204" pitchFamily="34" charset="0"/>
              </a:rPr>
              <a:t>October is Domestic </a:t>
            </a:r>
            <a:r>
              <a:rPr lang="en-US" sz="4000" b="1" dirty="0" smtClean="0">
                <a:solidFill>
                  <a:srgbClr val="7030A0"/>
                </a:solidFill>
                <a:latin typeface="Aparajita" panose="020B0604020202020204" pitchFamily="34" charset="0"/>
                <a:cs typeface="Aparajita" panose="020B0604020202020204" pitchFamily="34" charset="0"/>
              </a:rPr>
              <a:t>Violence </a:t>
            </a:r>
            <a:r>
              <a:rPr lang="en-US" sz="4000" b="1" dirty="0">
                <a:solidFill>
                  <a:srgbClr val="7030A0"/>
                </a:solidFill>
                <a:latin typeface="Aparajita" panose="020B0604020202020204" pitchFamily="34" charset="0"/>
                <a:cs typeface="Aparajita" panose="020B0604020202020204" pitchFamily="34" charset="0"/>
              </a:rPr>
              <a:t>Awareness Month</a:t>
            </a:r>
            <a:r>
              <a:rPr lang="en-US" sz="4000" dirty="0">
                <a:solidFill>
                  <a:prstClr val="black"/>
                </a:solidFill>
                <a:latin typeface="Aparajita" panose="020B0604020202020204" pitchFamily="34" charset="0"/>
                <a:cs typeface="Aparajita" panose="020B0604020202020204" pitchFamily="34" charset="0"/>
              </a:rPr>
              <a:t>. </a:t>
            </a:r>
            <a:endParaRPr lang="en-US" sz="4000" dirty="0"/>
          </a:p>
        </p:txBody>
      </p:sp>
    </p:spTree>
    <p:extLst>
      <p:ext uri="{BB962C8B-B14F-4D97-AF65-F5344CB8AC3E}">
        <p14:creationId xmlns:p14="http://schemas.microsoft.com/office/powerpoint/2010/main" val="1227803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7478" y="381000"/>
            <a:ext cx="11619722" cy="81518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r>
              <a:rPr lang="en-US" sz="4400" dirty="0" smtClean="0"/>
              <a:t>AWARENESS and KNOWLEDGE</a:t>
            </a:r>
          </a:p>
        </p:txBody>
      </p:sp>
      <p:sp>
        <p:nvSpPr>
          <p:cNvPr id="23" name="Rectangle 22"/>
          <p:cNvSpPr/>
          <p:nvPr/>
        </p:nvSpPr>
        <p:spPr>
          <a:xfrm>
            <a:off x="609600" y="1828800"/>
            <a:ext cx="5029201" cy="4524315"/>
          </a:xfrm>
          <a:prstGeom prst="rect">
            <a:avLst/>
          </a:prstGeom>
        </p:spPr>
        <p:txBody>
          <a:bodyPr wrap="square">
            <a:spAutoFit/>
          </a:bodyPr>
          <a:lstStyle/>
          <a:p>
            <a:pPr algn="ctr"/>
            <a:r>
              <a:rPr lang="en-US" sz="3600" b="1" dirty="0">
                <a:solidFill>
                  <a:srgbClr val="FF0000"/>
                </a:solidFill>
                <a:latin typeface="Aparajita" panose="020B0604020202020204" pitchFamily="34" charset="0"/>
                <a:cs typeface="Aparajita" panose="020B0604020202020204" pitchFamily="34" charset="0"/>
              </a:rPr>
              <a:t>74%</a:t>
            </a:r>
            <a:r>
              <a:rPr lang="en-US" sz="3600" b="1" dirty="0">
                <a:latin typeface="Aparajita" panose="020B0604020202020204" pitchFamily="34" charset="0"/>
                <a:cs typeface="Aparajita" panose="020B0604020202020204" pitchFamily="34" charset="0"/>
              </a:rPr>
              <a:t> of Americans are currently being abused or know someone who is.  There are </a:t>
            </a:r>
            <a:r>
              <a:rPr lang="en-US" sz="3600" b="1" dirty="0">
                <a:solidFill>
                  <a:srgbClr val="FF0000"/>
                </a:solidFill>
                <a:latin typeface="Aparajita" panose="020B0604020202020204" pitchFamily="34" charset="0"/>
                <a:cs typeface="Aparajita" panose="020B0604020202020204" pitchFamily="34" charset="0"/>
              </a:rPr>
              <a:t>8,760</a:t>
            </a:r>
            <a:r>
              <a:rPr lang="en-US" sz="3600" b="1" dirty="0">
                <a:latin typeface="Aparajita" panose="020B0604020202020204" pitchFamily="34" charset="0"/>
                <a:cs typeface="Aparajita" panose="020B0604020202020204" pitchFamily="34" charset="0"/>
              </a:rPr>
              <a:t> hours in a year.  </a:t>
            </a:r>
            <a:endParaRPr lang="en-US" sz="3600" b="1" dirty="0" smtClean="0">
              <a:latin typeface="Aparajita" panose="020B0604020202020204" pitchFamily="34" charset="0"/>
              <a:cs typeface="Aparajita" panose="020B0604020202020204" pitchFamily="34" charset="0"/>
            </a:endParaRPr>
          </a:p>
          <a:p>
            <a:pPr algn="ctr"/>
            <a:r>
              <a:rPr lang="en-US" sz="3600" b="1" dirty="0" smtClean="0">
                <a:latin typeface="Aparajita" panose="020B0604020202020204" pitchFamily="34" charset="0"/>
                <a:cs typeface="Aparajita" panose="020B0604020202020204" pitchFamily="34" charset="0"/>
              </a:rPr>
              <a:t>Shouldn’t </a:t>
            </a:r>
            <a:r>
              <a:rPr lang="en-US" sz="3600" b="1" dirty="0">
                <a:latin typeface="Aparajita" panose="020B0604020202020204" pitchFamily="34" charset="0"/>
                <a:cs typeface="Aparajita" panose="020B0604020202020204" pitchFamily="34" charset="0"/>
              </a:rPr>
              <a:t>we be more than aware every day of every week, of every month, of every year</a:t>
            </a:r>
            <a:r>
              <a:rPr lang="en-US" sz="3200" b="1" dirty="0">
                <a:latin typeface="Aparajita" panose="020B0604020202020204" pitchFamily="34" charset="0"/>
                <a:cs typeface="Aparajita" panose="020B0604020202020204" pitchFamily="34" charset="0"/>
              </a:rPr>
              <a:t>? </a:t>
            </a:r>
          </a:p>
        </p:txBody>
      </p:sp>
      <p:pic>
        <p:nvPicPr>
          <p:cNvPr id="92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804" y="2819400"/>
            <a:ext cx="4475162"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30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2400" y="228600"/>
            <a:ext cx="4953000" cy="1066800"/>
          </a:xfrm>
        </p:spPr>
        <p:txBody>
          <a:bodyPr>
            <a:noAutofit/>
          </a:bodyPr>
          <a:lstStyle/>
          <a:p>
            <a:pPr algn="ctr"/>
            <a:r>
              <a:rPr lang="en-US" sz="3200" dirty="0">
                <a:solidFill>
                  <a:schemeClr val="bg1"/>
                </a:solidFill>
              </a:rPr>
              <a:t>Knowledge Influences Professional Attitudes</a:t>
            </a:r>
          </a:p>
        </p:txBody>
      </p:sp>
      <p:pic>
        <p:nvPicPr>
          <p:cNvPr id="5" name="c2ZSZrGc-O8?feature=player_embedded"/>
          <p:cNvPicPr>
            <a:picLocks noRot="1" noChangeAspect="1"/>
          </p:cNvPicPr>
          <p:nvPr>
            <a:videoFile r:link="rId1"/>
          </p:nvPr>
        </p:nvPicPr>
        <p:blipFill>
          <a:blip r:embed="rId3"/>
          <a:stretch>
            <a:fillRect/>
          </a:stretch>
        </p:blipFill>
        <p:spPr>
          <a:xfrm>
            <a:off x="304800" y="2514600"/>
            <a:ext cx="4572000" cy="2571750"/>
          </a:xfrm>
          <a:prstGeom prst="rect">
            <a:avLst/>
          </a:prstGeom>
        </p:spPr>
      </p:pic>
    </p:spTree>
    <p:extLst>
      <p:ext uri="{BB962C8B-B14F-4D97-AF65-F5344CB8AC3E}">
        <p14:creationId xmlns:p14="http://schemas.microsoft.com/office/powerpoint/2010/main" val="307354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638800"/>
            <a:ext cx="10896600" cy="967580"/>
          </a:xfrm>
        </p:spPr>
        <p:txBody>
          <a:bodyPr/>
          <a:lstStyle/>
          <a:p>
            <a:pPr algn="ctr"/>
            <a:r>
              <a:rPr lang="en-US" smtClean="0">
                <a:solidFill>
                  <a:schemeClr val="tx1"/>
                </a:solidFill>
              </a:rPr>
              <a:t>PROTECT THE UNPROTECTED</a:t>
            </a:r>
            <a:endParaRPr lang="en-US" dirty="0">
              <a:solidFill>
                <a:schemeClr val="tx1"/>
              </a:solidFill>
            </a:endParaRPr>
          </a:p>
        </p:txBody>
      </p:sp>
      <p:sp>
        <p:nvSpPr>
          <p:cNvPr id="3" name="Text Placeholder 2"/>
          <p:cNvSpPr>
            <a:spLocks noGrp="1"/>
          </p:cNvSpPr>
          <p:nvPr>
            <p:ph type="body" idx="1"/>
          </p:nvPr>
        </p:nvSpPr>
        <p:spPr>
          <a:xfrm>
            <a:off x="1257300" y="1219200"/>
            <a:ext cx="9372600" cy="4343400"/>
          </a:xfrm>
        </p:spPr>
        <p:txBody>
          <a:bodyPr>
            <a:normAutofit fontScale="25000" lnSpcReduction="20000"/>
          </a:bodyPr>
          <a:lstStyle/>
          <a:p>
            <a:endParaRPr lang="en-US" sz="5800" dirty="0" smtClean="0"/>
          </a:p>
          <a:p>
            <a:pPr marL="457200" indent="-457200">
              <a:buFont typeface="+mj-lt"/>
              <a:buAutoNum type="arabicPeriod"/>
            </a:pPr>
            <a:r>
              <a:rPr lang="en-US" sz="11200" dirty="0" smtClean="0">
                <a:latin typeface="Aparajita" panose="020B0604020202020204" pitchFamily="34" charset="0"/>
                <a:cs typeface="Aparajita" panose="020B0604020202020204" pitchFamily="34" charset="0"/>
              </a:rPr>
              <a:t>Know the difference between Adult Protective Services and Child Protective Services, who and how they serve, and when to make the call.</a:t>
            </a:r>
          </a:p>
          <a:p>
            <a:pPr marL="457200" indent="-457200">
              <a:buFont typeface="+mj-lt"/>
              <a:buAutoNum type="arabicPeriod"/>
            </a:pPr>
            <a:r>
              <a:rPr lang="en-US" sz="11200" dirty="0" smtClean="0">
                <a:latin typeface="Aparajita" panose="020B0604020202020204" pitchFamily="34" charset="0"/>
                <a:cs typeface="Aparajita" panose="020B0604020202020204" pitchFamily="34" charset="0"/>
              </a:rPr>
              <a:t>Obtain tangible resources to better serve child and elderly clients through the APS kit and CPS Trauma Informed Care Training.</a:t>
            </a:r>
          </a:p>
          <a:p>
            <a:pPr marL="457200" indent="-457200">
              <a:buFont typeface="+mj-lt"/>
              <a:buAutoNum type="arabicPeriod"/>
            </a:pPr>
            <a:r>
              <a:rPr lang="en-US" sz="11200" dirty="0" smtClean="0">
                <a:latin typeface="Aparajita" panose="020B0604020202020204" pitchFamily="34" charset="0"/>
                <a:cs typeface="Aparajita" panose="020B0604020202020204" pitchFamily="34" charset="0"/>
              </a:rPr>
              <a:t>Define domestic violence, know regional statistics, and know when and where to report or refer for help.</a:t>
            </a:r>
          </a:p>
          <a:p>
            <a:pPr marL="457200" indent="-457200">
              <a:buFont typeface="+mj-lt"/>
              <a:buAutoNum type="arabicPeriod"/>
            </a:pPr>
            <a:r>
              <a:rPr lang="en-US" sz="11200" dirty="0" smtClean="0">
                <a:latin typeface="Aparajita" panose="020B0604020202020204" pitchFamily="34" charset="0"/>
                <a:cs typeface="Aparajita" panose="020B0604020202020204" pitchFamily="34" charset="0"/>
              </a:rPr>
              <a:t>Know and understand the domestic violence and child/adult abuse overlap issues.</a:t>
            </a:r>
          </a:p>
          <a:p>
            <a:endParaRPr lang="en-US" sz="3600" dirty="0"/>
          </a:p>
        </p:txBody>
      </p:sp>
      <p:sp>
        <p:nvSpPr>
          <p:cNvPr id="4" name="TextBox 3"/>
          <p:cNvSpPr txBox="1"/>
          <p:nvPr/>
        </p:nvSpPr>
        <p:spPr>
          <a:xfrm>
            <a:off x="381000" y="381000"/>
            <a:ext cx="5562600" cy="646331"/>
          </a:xfrm>
          <a:prstGeom prst="rect">
            <a:avLst/>
          </a:prstGeom>
          <a:noFill/>
        </p:spPr>
        <p:txBody>
          <a:bodyPr wrap="square" rtlCol="0">
            <a:spAutoFit/>
          </a:bodyPr>
          <a:lstStyle/>
          <a:p>
            <a:r>
              <a:rPr lang="en-US" sz="3600" dirty="0" smtClean="0">
                <a:latin typeface="+mj-lt"/>
              </a:rPr>
              <a:t>OBJECTIVES</a:t>
            </a:r>
            <a:endParaRPr lang="en-US" sz="3600" dirty="0">
              <a:latin typeface="+mj-lt"/>
            </a:endParaRPr>
          </a:p>
        </p:txBody>
      </p:sp>
    </p:spTree>
    <p:extLst>
      <p:ext uri="{BB962C8B-B14F-4D97-AF65-F5344CB8AC3E}">
        <p14:creationId xmlns:p14="http://schemas.microsoft.com/office/powerpoint/2010/main" val="35377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10058400" cy="1325563"/>
          </a:xfrm>
        </p:spPr>
        <p:txBody>
          <a:bodyPr/>
          <a:lstStyle/>
          <a:p>
            <a:r>
              <a:rPr lang="en-US" dirty="0" smtClean="0"/>
              <a:t>Adult Protective Services</a:t>
            </a:r>
            <a:endParaRPr lang="en-US" dirty="0"/>
          </a:p>
        </p:txBody>
      </p:sp>
      <p:sp>
        <p:nvSpPr>
          <p:cNvPr id="3" name="Rectangle 2"/>
          <p:cNvSpPr/>
          <p:nvPr/>
        </p:nvSpPr>
        <p:spPr>
          <a:xfrm>
            <a:off x="684245" y="1676400"/>
            <a:ext cx="6096000" cy="584775"/>
          </a:xfrm>
          <a:prstGeom prst="rect">
            <a:avLst/>
          </a:prstGeom>
        </p:spPr>
        <p:txBody>
          <a:bodyPr>
            <a:spAutoFit/>
          </a:bodyPr>
          <a:lstStyle/>
          <a:p>
            <a:r>
              <a:rPr lang="en-US" sz="3200" dirty="0" smtClean="0">
                <a:solidFill>
                  <a:srgbClr val="C00000"/>
                </a:solidFill>
              </a:rPr>
              <a:t>What is APS?</a:t>
            </a:r>
            <a:endParaRPr lang="en-US" sz="3200" dirty="0">
              <a:solidFill>
                <a:srgbClr val="C00000"/>
              </a:solidFill>
            </a:endParaRPr>
          </a:p>
        </p:txBody>
      </p:sp>
      <p:sp>
        <p:nvSpPr>
          <p:cNvPr id="4" name="Rectangle 3"/>
          <p:cNvSpPr/>
          <p:nvPr/>
        </p:nvSpPr>
        <p:spPr>
          <a:xfrm>
            <a:off x="730899" y="2362199"/>
            <a:ext cx="9601200" cy="954107"/>
          </a:xfrm>
          <a:prstGeom prst="rect">
            <a:avLst/>
          </a:prstGeom>
        </p:spPr>
        <p:txBody>
          <a:bodyPr wrap="square">
            <a:spAutoFit/>
          </a:bodyPr>
          <a:lstStyle/>
          <a:p>
            <a:r>
              <a:rPr lang="en-US" sz="2800" dirty="0">
                <a:latin typeface="Aparajita" panose="020B0604020202020204" pitchFamily="34" charset="0"/>
                <a:cs typeface="Aparajita" panose="020B0604020202020204" pitchFamily="34" charset="0"/>
              </a:rPr>
              <a:t>APS </a:t>
            </a:r>
            <a:r>
              <a:rPr lang="en-US" sz="2800" dirty="0" smtClean="0">
                <a:latin typeface="Aparajita" panose="020B0604020202020204" pitchFamily="34" charset="0"/>
                <a:cs typeface="Aparajita" panose="020B0604020202020204" pitchFamily="34" charset="0"/>
              </a:rPr>
              <a:t>is an agency under the </a:t>
            </a:r>
            <a:r>
              <a:rPr lang="en-US" sz="2800" dirty="0" err="1" smtClean="0">
                <a:latin typeface="Aparajita" panose="020B0604020202020204" pitchFamily="34" charset="0"/>
                <a:cs typeface="Aparajita" panose="020B0604020202020204" pitchFamily="34" charset="0"/>
              </a:rPr>
              <a:t>TDFPS</a:t>
            </a:r>
            <a:r>
              <a:rPr lang="en-US" sz="2800" dirty="0" smtClean="0">
                <a:latin typeface="Aparajita" panose="020B0604020202020204" pitchFamily="34" charset="0"/>
                <a:cs typeface="Aparajita" panose="020B0604020202020204" pitchFamily="34" charset="0"/>
              </a:rPr>
              <a:t> that investigates A/N/E </a:t>
            </a:r>
            <a:r>
              <a:rPr lang="en-US" sz="2800" dirty="0">
                <a:latin typeface="Aparajita" panose="020B0604020202020204" pitchFamily="34" charset="0"/>
                <a:cs typeface="Aparajita" panose="020B0604020202020204" pitchFamily="34" charset="0"/>
              </a:rPr>
              <a:t>of adults who are elderly or have disabilities. </a:t>
            </a:r>
          </a:p>
        </p:txBody>
      </p:sp>
      <p:sp>
        <p:nvSpPr>
          <p:cNvPr id="5" name="Rectangle 4"/>
          <p:cNvSpPr/>
          <p:nvPr/>
        </p:nvSpPr>
        <p:spPr>
          <a:xfrm>
            <a:off x="709127" y="5897433"/>
            <a:ext cx="6096000" cy="584775"/>
          </a:xfrm>
          <a:prstGeom prst="rect">
            <a:avLst/>
          </a:prstGeom>
        </p:spPr>
        <p:txBody>
          <a:bodyPr>
            <a:spAutoFit/>
          </a:bodyPr>
          <a:lstStyle/>
          <a:p>
            <a:r>
              <a:rPr lang="en-US" sz="3200" dirty="0" smtClean="0">
                <a:solidFill>
                  <a:srgbClr val="C00000"/>
                </a:solidFill>
              </a:rPr>
              <a:t>What is A/N/E?</a:t>
            </a:r>
            <a:endParaRPr lang="en-US" sz="3200" dirty="0">
              <a:solidFill>
                <a:srgbClr val="C00000"/>
              </a:solidFill>
            </a:endParaRPr>
          </a:p>
        </p:txBody>
      </p:sp>
      <p:sp>
        <p:nvSpPr>
          <p:cNvPr id="7" name="Rectangle 6"/>
          <p:cNvSpPr/>
          <p:nvPr/>
        </p:nvSpPr>
        <p:spPr>
          <a:xfrm>
            <a:off x="723123" y="3429000"/>
            <a:ext cx="8832980" cy="1077218"/>
          </a:xfrm>
          <a:prstGeom prst="rect">
            <a:avLst/>
          </a:prstGeom>
        </p:spPr>
        <p:txBody>
          <a:bodyPr wrap="square">
            <a:spAutoFit/>
          </a:bodyPr>
          <a:lstStyle/>
          <a:p>
            <a:r>
              <a:rPr lang="en-US" sz="3200" dirty="0" smtClean="0">
                <a:solidFill>
                  <a:srgbClr val="C00000"/>
                </a:solidFill>
              </a:rPr>
              <a:t>Who gives authority to APS to Investigate and Act?</a:t>
            </a:r>
            <a:endParaRPr lang="en-US" sz="3200" dirty="0">
              <a:solidFill>
                <a:srgbClr val="C00000"/>
              </a:solidFill>
            </a:endParaRPr>
          </a:p>
        </p:txBody>
      </p:sp>
      <p:sp>
        <p:nvSpPr>
          <p:cNvPr id="8" name="Rectangle 7"/>
          <p:cNvSpPr/>
          <p:nvPr/>
        </p:nvSpPr>
        <p:spPr>
          <a:xfrm>
            <a:off x="709125" y="4506218"/>
            <a:ext cx="10568473" cy="1384995"/>
          </a:xfrm>
          <a:prstGeom prst="rect">
            <a:avLst/>
          </a:prstGeom>
        </p:spPr>
        <p:txBody>
          <a:bodyPr wrap="square">
            <a:spAutoFit/>
          </a:bodyPr>
          <a:lstStyle/>
          <a:p>
            <a:r>
              <a:rPr lang="en-US" sz="2800" dirty="0">
                <a:latin typeface="Aparajita" panose="020B0604020202020204" pitchFamily="34" charset="0"/>
                <a:cs typeface="Aparajita" panose="020B0604020202020204" pitchFamily="34" charset="0"/>
              </a:rPr>
              <a:t>Chapter 48, Title 2 of the Human Resource Code (</a:t>
            </a:r>
            <a:r>
              <a:rPr lang="en-US" sz="2800" dirty="0" err="1">
                <a:latin typeface="Aparajita" panose="020B0604020202020204" pitchFamily="34" charset="0"/>
                <a:cs typeface="Aparajita" panose="020B0604020202020204" pitchFamily="34" charset="0"/>
              </a:rPr>
              <a:t>HRC</a:t>
            </a:r>
            <a:r>
              <a:rPr lang="en-US" sz="2800" dirty="0">
                <a:latin typeface="Aparajita" panose="020B0604020202020204" pitchFamily="34" charset="0"/>
                <a:cs typeface="Aparajita" panose="020B0604020202020204" pitchFamily="34" charset="0"/>
              </a:rPr>
              <a:t>), authorizes the agency to "investigate the abuse, neglect, and exploitation of an elderly or disabled person and to provide protective services to that person."</a:t>
            </a:r>
          </a:p>
        </p:txBody>
      </p:sp>
    </p:spTree>
    <p:extLst>
      <p:ext uri="{BB962C8B-B14F-4D97-AF65-F5344CB8AC3E}">
        <p14:creationId xmlns:p14="http://schemas.microsoft.com/office/powerpoint/2010/main" val="54710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058400" cy="1325563"/>
          </a:xfrm>
        </p:spPr>
        <p:txBody>
          <a:bodyPr/>
          <a:lstStyle/>
          <a:p>
            <a:r>
              <a:rPr lang="en-US" dirty="0" smtClean="0"/>
              <a:t>Adult Protective Services</a:t>
            </a:r>
            <a:endParaRPr lang="en-US" dirty="0"/>
          </a:p>
        </p:txBody>
      </p:sp>
      <p:sp>
        <p:nvSpPr>
          <p:cNvPr id="3" name="Rectangle 2"/>
          <p:cNvSpPr/>
          <p:nvPr/>
        </p:nvSpPr>
        <p:spPr>
          <a:xfrm>
            <a:off x="3429000" y="1630740"/>
            <a:ext cx="4267200" cy="1569660"/>
          </a:xfrm>
          <a:prstGeom prst="rect">
            <a:avLst/>
          </a:prstGeom>
        </p:spPr>
        <p:txBody>
          <a:bodyPr wrap="square">
            <a:spAutoFit/>
          </a:bodyPr>
          <a:lstStyle/>
          <a:p>
            <a:r>
              <a:rPr lang="en-US" sz="3200" dirty="0"/>
              <a:t>Types of Maltreatment</a:t>
            </a:r>
          </a:p>
          <a:p>
            <a:endParaRPr lang="en-US" sz="3200" dirty="0"/>
          </a:p>
          <a:p>
            <a:endParaRPr lang="en-US" sz="3200" dirty="0"/>
          </a:p>
        </p:txBody>
      </p:sp>
      <p:sp>
        <p:nvSpPr>
          <p:cNvPr id="4" name="Rectangle 3"/>
          <p:cNvSpPr/>
          <p:nvPr/>
        </p:nvSpPr>
        <p:spPr>
          <a:xfrm>
            <a:off x="1295400" y="2743200"/>
            <a:ext cx="9753600" cy="3939540"/>
          </a:xfrm>
          <a:prstGeom prst="rect">
            <a:avLst/>
          </a:prstGeom>
        </p:spPr>
        <p:txBody>
          <a:bodyPr wrap="square">
            <a:spAutoFit/>
          </a:bodyPr>
          <a:lstStyle/>
          <a:p>
            <a:pPr algn="just"/>
            <a:r>
              <a:rPr lang="en-US" sz="5400" dirty="0">
                <a:solidFill>
                  <a:srgbClr val="C00000"/>
                </a:solidFill>
                <a:latin typeface="Aparajita" panose="020B0604020202020204" pitchFamily="34" charset="0"/>
                <a:cs typeface="Aparajita" panose="020B0604020202020204" pitchFamily="34" charset="0"/>
              </a:rPr>
              <a:t>A</a:t>
            </a:r>
            <a:r>
              <a:rPr lang="en-US" sz="2800" dirty="0">
                <a:latin typeface="Aparajita" panose="020B0604020202020204" pitchFamily="34" charset="0"/>
                <a:cs typeface="Aparajita" panose="020B0604020202020204" pitchFamily="34" charset="0"/>
              </a:rPr>
              <a:t>buse means the "negligent or willful infliction of injury, unreasonable confinement, intimidation, or cruel punishment with resulting physical or emotional harm or pain by a caretaker, family member, or other individual </a:t>
            </a:r>
            <a:r>
              <a:rPr lang="en-US" sz="2800" u="sng" dirty="0">
                <a:latin typeface="Aparajita" panose="020B0604020202020204" pitchFamily="34" charset="0"/>
                <a:cs typeface="Aparajita" panose="020B0604020202020204" pitchFamily="34" charset="0"/>
              </a:rPr>
              <a:t>who has an ongoing relationship </a:t>
            </a:r>
            <a:r>
              <a:rPr lang="en-US" sz="2800" dirty="0">
                <a:latin typeface="Aparajita" panose="020B0604020202020204" pitchFamily="34" charset="0"/>
                <a:cs typeface="Aparajita" panose="020B0604020202020204" pitchFamily="34" charset="0"/>
              </a:rPr>
              <a:t>with the person." </a:t>
            </a:r>
            <a:endParaRPr lang="en-US" sz="2800" dirty="0" smtClean="0">
              <a:latin typeface="Aparajita" panose="020B0604020202020204" pitchFamily="34" charset="0"/>
              <a:cs typeface="Aparajita" panose="020B0604020202020204" pitchFamily="34" charset="0"/>
            </a:endParaRPr>
          </a:p>
          <a:p>
            <a:pPr algn="just"/>
            <a:endParaRPr lang="en-US" sz="2800" dirty="0">
              <a:latin typeface="Aparajita" panose="020B0604020202020204" pitchFamily="34" charset="0"/>
              <a:cs typeface="Aparajita" panose="020B0604020202020204" pitchFamily="34" charset="0"/>
            </a:endParaRPr>
          </a:p>
          <a:p>
            <a:pPr algn="just"/>
            <a:r>
              <a:rPr lang="en-US" sz="2800" dirty="0" smtClean="0">
                <a:latin typeface="Aparajita" panose="020B0604020202020204" pitchFamily="34" charset="0"/>
                <a:cs typeface="Aparajita" panose="020B0604020202020204" pitchFamily="34" charset="0"/>
              </a:rPr>
              <a:t>Abuse includes… </a:t>
            </a:r>
          </a:p>
          <a:p>
            <a:pPr algn="just"/>
            <a:endParaRPr lang="en-US" sz="2800" dirty="0">
              <a:latin typeface="Aparajita" panose="020B0604020202020204" pitchFamily="34" charset="0"/>
              <a:cs typeface="Aparajita" panose="020B0604020202020204" pitchFamily="34" charset="0"/>
            </a:endParaRPr>
          </a:p>
          <a:p>
            <a:pPr algn="r"/>
            <a:r>
              <a:rPr lang="en-US" sz="2800" dirty="0" smtClean="0">
                <a:latin typeface="Aparajita" panose="020B0604020202020204" pitchFamily="34" charset="0"/>
                <a:cs typeface="Aparajita" panose="020B0604020202020204" pitchFamily="34" charset="0"/>
              </a:rPr>
              <a:t>Source</a:t>
            </a:r>
            <a:r>
              <a:rPr lang="en-US" sz="2800" dirty="0">
                <a:latin typeface="Aparajita" panose="020B0604020202020204" pitchFamily="34" charset="0"/>
                <a:cs typeface="Aparajita" panose="020B0604020202020204" pitchFamily="34" charset="0"/>
              </a:rPr>
              <a:t>: Texas Human Resource Code Ch. 48</a:t>
            </a:r>
          </a:p>
        </p:txBody>
      </p:sp>
    </p:spTree>
    <p:extLst>
      <p:ext uri="{BB962C8B-B14F-4D97-AF65-F5344CB8AC3E}">
        <p14:creationId xmlns:p14="http://schemas.microsoft.com/office/powerpoint/2010/main" val="175753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96" y="76200"/>
            <a:ext cx="10058400" cy="1325563"/>
          </a:xfrm>
        </p:spPr>
        <p:txBody>
          <a:bodyPr/>
          <a:lstStyle/>
          <a:p>
            <a:r>
              <a:rPr lang="en-US" dirty="0" smtClean="0"/>
              <a:t>Adult Protective Services</a:t>
            </a:r>
            <a:endParaRPr lang="en-US" dirty="0"/>
          </a:p>
        </p:txBody>
      </p:sp>
      <p:sp>
        <p:nvSpPr>
          <p:cNvPr id="3" name="Rectangle 2"/>
          <p:cNvSpPr/>
          <p:nvPr/>
        </p:nvSpPr>
        <p:spPr>
          <a:xfrm>
            <a:off x="3429000" y="1630740"/>
            <a:ext cx="4267200" cy="1569660"/>
          </a:xfrm>
          <a:prstGeom prst="rect">
            <a:avLst/>
          </a:prstGeom>
        </p:spPr>
        <p:txBody>
          <a:bodyPr wrap="square">
            <a:spAutoFit/>
          </a:bodyPr>
          <a:lstStyle/>
          <a:p>
            <a:r>
              <a:rPr lang="en-US" sz="3200" dirty="0"/>
              <a:t>Types of Maltreatment</a:t>
            </a:r>
          </a:p>
          <a:p>
            <a:endParaRPr lang="en-US" sz="3200" dirty="0"/>
          </a:p>
          <a:p>
            <a:endParaRPr lang="en-US" sz="3200" dirty="0"/>
          </a:p>
        </p:txBody>
      </p:sp>
      <p:sp>
        <p:nvSpPr>
          <p:cNvPr id="4" name="Rectangle 3"/>
          <p:cNvSpPr/>
          <p:nvPr/>
        </p:nvSpPr>
        <p:spPr>
          <a:xfrm>
            <a:off x="1600200" y="2415570"/>
            <a:ext cx="8610600" cy="4370427"/>
          </a:xfrm>
          <a:prstGeom prst="rect">
            <a:avLst/>
          </a:prstGeom>
        </p:spPr>
        <p:txBody>
          <a:bodyPr wrap="square">
            <a:spAutoFit/>
          </a:bodyPr>
          <a:lstStyle/>
          <a:p>
            <a:pPr algn="just"/>
            <a:r>
              <a:rPr lang="en-US" sz="5400" dirty="0">
                <a:solidFill>
                  <a:srgbClr val="C00000"/>
                </a:solidFill>
                <a:latin typeface="Aparajita" panose="020B0604020202020204" pitchFamily="34" charset="0"/>
                <a:cs typeface="Aparajita" panose="020B0604020202020204" pitchFamily="34" charset="0"/>
              </a:rPr>
              <a:t>N</a:t>
            </a:r>
            <a:r>
              <a:rPr lang="en-US" sz="3200" dirty="0">
                <a:latin typeface="Aparajita" panose="020B0604020202020204" pitchFamily="34" charset="0"/>
                <a:cs typeface="Aparajita" panose="020B0604020202020204" pitchFamily="34" charset="0"/>
              </a:rPr>
              <a:t>eglect means "the failure to provide for one's self the goods or services, including medical services, which are necessary to avoid physical or emotional harm or pain or the failure of a caretaker to provide such goods or services." Neglect may result in </a:t>
            </a:r>
            <a:r>
              <a:rPr lang="en-US" sz="3200" dirty="0" smtClean="0">
                <a:latin typeface="Aparajita" panose="020B0604020202020204" pitchFamily="34" charset="0"/>
                <a:cs typeface="Aparajita" panose="020B0604020202020204" pitchFamily="34" charset="0"/>
              </a:rPr>
              <a:t>...</a:t>
            </a:r>
            <a:endParaRPr lang="en-US" sz="3200" dirty="0">
              <a:latin typeface="Aparajita" panose="020B0604020202020204" pitchFamily="34" charset="0"/>
              <a:cs typeface="Aparajita" panose="020B0604020202020204" pitchFamily="34" charset="0"/>
            </a:endParaRPr>
          </a:p>
          <a:p>
            <a:pPr algn="just"/>
            <a:endParaRPr lang="en-US" sz="3200" dirty="0" smtClean="0">
              <a:latin typeface="Aparajita" panose="020B0604020202020204" pitchFamily="34" charset="0"/>
              <a:cs typeface="Aparajita" panose="020B0604020202020204" pitchFamily="34" charset="0"/>
            </a:endParaRPr>
          </a:p>
          <a:p>
            <a:pPr algn="just"/>
            <a:endParaRPr lang="en-US" sz="3200" dirty="0">
              <a:latin typeface="Aparajita" panose="020B0604020202020204" pitchFamily="34" charset="0"/>
              <a:cs typeface="Aparajita" panose="020B0604020202020204" pitchFamily="34" charset="0"/>
            </a:endParaRPr>
          </a:p>
          <a:p>
            <a:pPr algn="r"/>
            <a:r>
              <a:rPr lang="en-US" sz="3200" dirty="0" smtClean="0">
                <a:latin typeface="Aparajita" panose="020B0604020202020204" pitchFamily="34" charset="0"/>
                <a:cs typeface="Aparajita" panose="020B0604020202020204" pitchFamily="34" charset="0"/>
              </a:rPr>
              <a:t>Source</a:t>
            </a:r>
            <a:r>
              <a:rPr lang="en-US" sz="3200" dirty="0">
                <a:latin typeface="Aparajita" panose="020B0604020202020204" pitchFamily="34" charset="0"/>
                <a:cs typeface="Aparajita" panose="020B0604020202020204" pitchFamily="34" charset="0"/>
              </a:rPr>
              <a:t>: Texas Human Resource Code Ch. 48</a:t>
            </a:r>
          </a:p>
        </p:txBody>
      </p:sp>
    </p:spTree>
    <p:extLst>
      <p:ext uri="{BB962C8B-B14F-4D97-AF65-F5344CB8AC3E}">
        <p14:creationId xmlns:p14="http://schemas.microsoft.com/office/powerpoint/2010/main" val="335074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96" y="76200"/>
            <a:ext cx="10058400" cy="1325563"/>
          </a:xfrm>
        </p:spPr>
        <p:txBody>
          <a:bodyPr/>
          <a:lstStyle/>
          <a:p>
            <a:r>
              <a:rPr lang="en-US" dirty="0" smtClean="0"/>
              <a:t>Adult Protective Services</a:t>
            </a:r>
            <a:endParaRPr lang="en-US" dirty="0"/>
          </a:p>
        </p:txBody>
      </p:sp>
      <p:sp>
        <p:nvSpPr>
          <p:cNvPr id="3" name="Rectangle 2"/>
          <p:cNvSpPr/>
          <p:nvPr/>
        </p:nvSpPr>
        <p:spPr>
          <a:xfrm>
            <a:off x="3657600" y="1628623"/>
            <a:ext cx="4267200" cy="1569660"/>
          </a:xfrm>
          <a:prstGeom prst="rect">
            <a:avLst/>
          </a:prstGeom>
        </p:spPr>
        <p:txBody>
          <a:bodyPr wrap="square">
            <a:spAutoFit/>
          </a:bodyPr>
          <a:lstStyle/>
          <a:p>
            <a:r>
              <a:rPr lang="en-US" sz="3200" dirty="0"/>
              <a:t>Types of Maltreatment</a:t>
            </a:r>
          </a:p>
          <a:p>
            <a:endParaRPr lang="en-US" sz="3200" dirty="0"/>
          </a:p>
          <a:p>
            <a:endParaRPr lang="en-US" sz="3200" dirty="0"/>
          </a:p>
        </p:txBody>
      </p:sp>
      <p:sp>
        <p:nvSpPr>
          <p:cNvPr id="4" name="Rectangle 3"/>
          <p:cNvSpPr/>
          <p:nvPr/>
        </p:nvSpPr>
        <p:spPr>
          <a:xfrm>
            <a:off x="1828800" y="2590800"/>
            <a:ext cx="8458200" cy="3939540"/>
          </a:xfrm>
          <a:prstGeom prst="rect">
            <a:avLst/>
          </a:prstGeom>
        </p:spPr>
        <p:txBody>
          <a:bodyPr wrap="square">
            <a:spAutoFit/>
          </a:bodyPr>
          <a:lstStyle/>
          <a:p>
            <a:pPr algn="just"/>
            <a:r>
              <a:rPr lang="en-US" sz="5400" dirty="0">
                <a:solidFill>
                  <a:srgbClr val="C00000"/>
                </a:solidFill>
                <a:latin typeface="Aparajita" panose="020B0604020202020204" pitchFamily="34" charset="0"/>
                <a:cs typeface="Aparajita" panose="020B0604020202020204" pitchFamily="34" charset="0"/>
              </a:rPr>
              <a:t>E</a:t>
            </a:r>
            <a:r>
              <a:rPr lang="en-US" sz="2800" dirty="0">
                <a:latin typeface="Aparajita" panose="020B0604020202020204" pitchFamily="34" charset="0"/>
                <a:cs typeface="Aparajita" panose="020B0604020202020204" pitchFamily="34" charset="0"/>
              </a:rPr>
              <a:t>xploitation means "the illegal or improper act or process of a caretaker, family member, or other individual </a:t>
            </a:r>
            <a:r>
              <a:rPr lang="en-US" sz="2800" u="sng" dirty="0">
                <a:latin typeface="Aparajita" panose="020B0604020202020204" pitchFamily="34" charset="0"/>
                <a:cs typeface="Aparajita" panose="020B0604020202020204" pitchFamily="34" charset="0"/>
              </a:rPr>
              <a:t>who has an ongoing relationship </a:t>
            </a:r>
            <a:r>
              <a:rPr lang="en-US" sz="2800" dirty="0">
                <a:latin typeface="Aparajita" panose="020B0604020202020204" pitchFamily="34" charset="0"/>
                <a:cs typeface="Aparajita" panose="020B0604020202020204" pitchFamily="34" charset="0"/>
              </a:rPr>
              <a:t>with the elderly or disabled person, using the resources of an elderly or disabled person for monetary or personal benefit, profit, or gain without the informed consent of the elderly or disabled person." </a:t>
            </a:r>
            <a:endParaRPr lang="en-US" sz="2800" dirty="0" smtClean="0">
              <a:latin typeface="Aparajita" panose="020B0604020202020204" pitchFamily="34" charset="0"/>
              <a:cs typeface="Aparajita" panose="020B0604020202020204" pitchFamily="34" charset="0"/>
            </a:endParaRPr>
          </a:p>
          <a:p>
            <a:pPr algn="just"/>
            <a:r>
              <a:rPr lang="en-US" sz="2800" dirty="0" smtClean="0">
                <a:latin typeface="Aparajita" panose="020B0604020202020204" pitchFamily="34" charset="0"/>
                <a:cs typeface="Aparajita" panose="020B0604020202020204" pitchFamily="34" charset="0"/>
              </a:rPr>
              <a:t>This </a:t>
            </a:r>
            <a:r>
              <a:rPr lang="en-US" sz="2800" dirty="0">
                <a:latin typeface="Aparajita" panose="020B0604020202020204" pitchFamily="34" charset="0"/>
                <a:cs typeface="Aparajita" panose="020B0604020202020204" pitchFamily="34" charset="0"/>
              </a:rPr>
              <a:t>includes </a:t>
            </a:r>
            <a:r>
              <a:rPr lang="en-US" sz="2800" dirty="0" smtClean="0">
                <a:latin typeface="Aparajita" panose="020B0604020202020204" pitchFamily="34" charset="0"/>
                <a:cs typeface="Aparajita" panose="020B0604020202020204" pitchFamily="34" charset="0"/>
              </a:rPr>
              <a:t>…</a:t>
            </a:r>
          </a:p>
          <a:p>
            <a:pPr algn="just"/>
            <a:endParaRPr lang="en-US" sz="2800" dirty="0">
              <a:latin typeface="Aparajita" panose="020B0604020202020204" pitchFamily="34" charset="0"/>
              <a:cs typeface="Aparajita" panose="020B0604020202020204" pitchFamily="34" charset="0"/>
            </a:endParaRPr>
          </a:p>
          <a:p>
            <a:pPr algn="r"/>
            <a:r>
              <a:rPr lang="en-US" sz="2800" dirty="0" smtClean="0">
                <a:latin typeface="Aparajita" panose="020B0604020202020204" pitchFamily="34" charset="0"/>
                <a:cs typeface="Aparajita" panose="020B0604020202020204" pitchFamily="34" charset="0"/>
              </a:rPr>
              <a:t>Source</a:t>
            </a:r>
            <a:r>
              <a:rPr lang="en-US" sz="2800" dirty="0">
                <a:latin typeface="Aparajita" panose="020B0604020202020204" pitchFamily="34" charset="0"/>
                <a:cs typeface="Aparajita" panose="020B0604020202020204" pitchFamily="34" charset="0"/>
              </a:rPr>
              <a:t>: Texas Human Resource Code Ch. 48</a:t>
            </a:r>
          </a:p>
        </p:txBody>
      </p:sp>
    </p:spTree>
    <p:extLst>
      <p:ext uri="{BB962C8B-B14F-4D97-AF65-F5344CB8AC3E}">
        <p14:creationId xmlns:p14="http://schemas.microsoft.com/office/powerpoint/2010/main" val="243410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058400" cy="1325563"/>
          </a:xfrm>
        </p:spPr>
        <p:txBody>
          <a:bodyPr/>
          <a:lstStyle/>
          <a:p>
            <a:r>
              <a:rPr lang="en-US" dirty="0" smtClean="0"/>
              <a:t>Adult Protective Services</a:t>
            </a:r>
            <a:endParaRPr lang="en-US" dirty="0"/>
          </a:p>
        </p:txBody>
      </p:sp>
      <p:sp>
        <p:nvSpPr>
          <p:cNvPr id="5" name="Text Placeholder 4"/>
          <p:cNvSpPr>
            <a:spLocks noGrp="1"/>
          </p:cNvSpPr>
          <p:nvPr>
            <p:ph type="body" idx="1"/>
          </p:nvPr>
        </p:nvSpPr>
        <p:spPr>
          <a:xfrm>
            <a:off x="228600" y="1600200"/>
            <a:ext cx="5181600" cy="762000"/>
          </a:xfrm>
        </p:spPr>
        <p:txBody>
          <a:bodyPr/>
          <a:lstStyle/>
          <a:p>
            <a:pPr algn="ctr"/>
            <a:r>
              <a:rPr lang="en-US" dirty="0">
                <a:solidFill>
                  <a:srgbClr val="C00000"/>
                </a:solidFill>
              </a:rPr>
              <a:t>In-Home Investigations and </a:t>
            </a:r>
            <a:r>
              <a:rPr lang="en-US" dirty="0" smtClean="0">
                <a:solidFill>
                  <a:srgbClr val="C00000"/>
                </a:solidFill>
              </a:rPr>
              <a:t>Services</a:t>
            </a:r>
            <a:endParaRPr lang="en-US" dirty="0">
              <a:solidFill>
                <a:srgbClr val="C00000"/>
              </a:solidFill>
            </a:endParaRPr>
          </a:p>
        </p:txBody>
      </p:sp>
      <p:sp>
        <p:nvSpPr>
          <p:cNvPr id="6" name="Content Placeholder 5"/>
          <p:cNvSpPr>
            <a:spLocks noGrp="1"/>
          </p:cNvSpPr>
          <p:nvPr>
            <p:ph sz="half" idx="2"/>
          </p:nvPr>
        </p:nvSpPr>
        <p:spPr>
          <a:xfrm>
            <a:off x="381000" y="2209800"/>
            <a:ext cx="4800600" cy="2806325"/>
          </a:xfrm>
        </p:spPr>
        <p:txBody>
          <a:bodyPr>
            <a:normAutofit lnSpcReduction="10000"/>
          </a:bodyPr>
          <a:lstStyle/>
          <a:p>
            <a:pPr marL="0" indent="0" algn="ctr">
              <a:buNone/>
            </a:pPr>
            <a:r>
              <a:rPr lang="en-US" sz="4000" dirty="0">
                <a:latin typeface="Aparajita" panose="020B0604020202020204" pitchFamily="34" charset="0"/>
                <a:cs typeface="Aparajita" panose="020B0604020202020204" pitchFamily="34" charset="0"/>
              </a:rPr>
              <a:t>In-home </a:t>
            </a:r>
            <a:r>
              <a:rPr lang="en-US" sz="4000" dirty="0" smtClean="0">
                <a:latin typeface="Aparajita" panose="020B0604020202020204" pitchFamily="34" charset="0"/>
                <a:cs typeface="Aparajita" panose="020B0604020202020204" pitchFamily="34" charset="0"/>
              </a:rPr>
              <a:t>caseworkers </a:t>
            </a:r>
            <a:r>
              <a:rPr lang="en-US" sz="4000" dirty="0">
                <a:latin typeface="Aparajita" panose="020B0604020202020204" pitchFamily="34" charset="0"/>
                <a:cs typeface="Aparajita" panose="020B0604020202020204" pitchFamily="34" charset="0"/>
              </a:rPr>
              <a:t>investigate allegations of </a:t>
            </a:r>
            <a:r>
              <a:rPr lang="en-US" sz="4000" dirty="0" err="1" smtClean="0">
                <a:latin typeface="Aparajita" panose="020B0604020202020204" pitchFamily="34" charset="0"/>
                <a:cs typeface="Aparajita" panose="020B0604020202020204" pitchFamily="34" charset="0"/>
              </a:rPr>
              <a:t>ANE</a:t>
            </a:r>
            <a:r>
              <a:rPr lang="en-US" sz="4000" dirty="0" smtClean="0">
                <a:latin typeface="Aparajita" panose="020B0604020202020204" pitchFamily="34" charset="0"/>
                <a:cs typeface="Aparajita" panose="020B0604020202020204" pitchFamily="34" charset="0"/>
              </a:rPr>
              <a:t> of </a:t>
            </a:r>
            <a:r>
              <a:rPr lang="en-US" sz="4000" dirty="0">
                <a:latin typeface="Aparajita" panose="020B0604020202020204" pitchFamily="34" charset="0"/>
                <a:cs typeface="Aparajita" panose="020B0604020202020204" pitchFamily="34" charset="0"/>
              </a:rPr>
              <a:t>vulnerable adults in </a:t>
            </a:r>
            <a:r>
              <a:rPr lang="en-US" sz="4000" dirty="0" smtClean="0">
                <a:latin typeface="Aparajita" panose="020B0604020202020204" pitchFamily="34" charset="0"/>
                <a:cs typeface="Aparajita" panose="020B0604020202020204" pitchFamily="34" charset="0"/>
              </a:rPr>
              <a:t>their </a:t>
            </a:r>
            <a:r>
              <a:rPr lang="en-US" sz="4000" dirty="0">
                <a:latin typeface="Aparajita" panose="020B0604020202020204" pitchFamily="34" charset="0"/>
                <a:cs typeface="Aparajita" panose="020B0604020202020204" pitchFamily="34" charset="0"/>
              </a:rPr>
              <a:t>or their relatives’ homes.</a:t>
            </a:r>
          </a:p>
          <a:p>
            <a:pPr algn="ctr"/>
            <a:endParaRPr lang="en-US" sz="2800" dirty="0"/>
          </a:p>
          <a:p>
            <a:endParaRPr lang="en-US" dirty="0"/>
          </a:p>
        </p:txBody>
      </p:sp>
      <p:sp>
        <p:nvSpPr>
          <p:cNvPr id="7" name="Text Placeholder 6"/>
          <p:cNvSpPr>
            <a:spLocks noGrp="1"/>
          </p:cNvSpPr>
          <p:nvPr>
            <p:ph type="body" sz="quarter" idx="3"/>
          </p:nvPr>
        </p:nvSpPr>
        <p:spPr>
          <a:xfrm>
            <a:off x="6705600" y="3124200"/>
            <a:ext cx="4800600" cy="685800"/>
          </a:xfrm>
        </p:spPr>
        <p:txBody>
          <a:bodyPr/>
          <a:lstStyle/>
          <a:p>
            <a:r>
              <a:rPr lang="en-US" dirty="0">
                <a:solidFill>
                  <a:srgbClr val="C00000"/>
                </a:solidFill>
              </a:rPr>
              <a:t>Facility Investigations and </a:t>
            </a:r>
            <a:r>
              <a:rPr lang="en-US" dirty="0" smtClean="0">
                <a:solidFill>
                  <a:srgbClr val="C00000"/>
                </a:solidFill>
              </a:rPr>
              <a:t>Services</a:t>
            </a:r>
            <a:endParaRPr lang="en-US" dirty="0">
              <a:solidFill>
                <a:srgbClr val="C00000"/>
              </a:solidFill>
            </a:endParaRPr>
          </a:p>
        </p:txBody>
      </p:sp>
      <p:sp>
        <p:nvSpPr>
          <p:cNvPr id="8" name="Content Placeholder 7"/>
          <p:cNvSpPr>
            <a:spLocks noGrp="1"/>
          </p:cNvSpPr>
          <p:nvPr>
            <p:ph sz="quarter" idx="4"/>
          </p:nvPr>
        </p:nvSpPr>
        <p:spPr>
          <a:xfrm>
            <a:off x="6629400" y="3810000"/>
            <a:ext cx="4800600" cy="2743200"/>
          </a:xfrm>
        </p:spPr>
        <p:txBody>
          <a:bodyPr>
            <a:normAutofit/>
          </a:bodyPr>
          <a:lstStyle/>
          <a:p>
            <a:pPr marL="0" indent="0" algn="ctr">
              <a:buNone/>
            </a:pPr>
            <a:r>
              <a:rPr lang="en-US" sz="3200" dirty="0">
                <a:latin typeface="Aparajita" panose="020B0604020202020204" pitchFamily="34" charset="0"/>
                <a:cs typeface="Aparajita" panose="020B0604020202020204" pitchFamily="34" charset="0"/>
              </a:rPr>
              <a:t>APS facility staff investigate </a:t>
            </a:r>
            <a:r>
              <a:rPr lang="en-US" sz="3200" dirty="0" err="1" smtClean="0">
                <a:latin typeface="Aparajita" panose="020B0604020202020204" pitchFamily="34" charset="0"/>
                <a:cs typeface="Aparajita" panose="020B0604020202020204" pitchFamily="34" charset="0"/>
              </a:rPr>
              <a:t>ANE</a:t>
            </a:r>
            <a:r>
              <a:rPr lang="en-US" sz="3200" dirty="0" smtClean="0">
                <a:latin typeface="Aparajita" panose="020B0604020202020204" pitchFamily="34" charset="0"/>
                <a:cs typeface="Aparajita" panose="020B0604020202020204" pitchFamily="34" charset="0"/>
              </a:rPr>
              <a:t> of </a:t>
            </a:r>
            <a:r>
              <a:rPr lang="en-US" sz="3200" dirty="0">
                <a:latin typeface="Aparajita" panose="020B0604020202020204" pitchFamily="34" charset="0"/>
                <a:cs typeface="Aparajita" panose="020B0604020202020204" pitchFamily="34" charset="0"/>
              </a:rPr>
              <a:t>clients receiving services in state operated and/or contracted settings that serve adults and children with mental illness or mental retardation. </a:t>
            </a:r>
          </a:p>
          <a:p>
            <a:pPr marL="0" algn="ctr">
              <a:spcBef>
                <a:spcPts val="0"/>
              </a:spcBef>
            </a:pPr>
            <a:endParaRPr lang="en-US" dirty="0"/>
          </a:p>
        </p:txBody>
      </p:sp>
    </p:spTree>
    <p:extLst>
      <p:ext uri="{BB962C8B-B14F-4D97-AF65-F5344CB8AC3E}">
        <p14:creationId xmlns:p14="http://schemas.microsoft.com/office/powerpoint/2010/main" val="371322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edical Health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5CEF502-15EE-45C7-AFE8-30E87AC73C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1870</Words>
  <Application>Microsoft Office PowerPoint</Application>
  <PresentationFormat>Custom</PresentationFormat>
  <Paragraphs>225</Paragraphs>
  <Slides>38</Slides>
  <Notes>0</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Medical Health 16x9</vt:lpstr>
      <vt:lpstr>Knowledge Influences Professional Attitudes:  When to Make the Call</vt:lpstr>
      <vt:lpstr>From the experience of an  APS Supervisor~Domestic Violence Center’s Executive Director</vt:lpstr>
      <vt:lpstr>Knowledge Influences Professional Attitudes:  When to Make the Call</vt:lpstr>
      <vt:lpstr>PROTECT THE UNPROTECTED</vt:lpstr>
      <vt:lpstr>Adult Protective Services</vt:lpstr>
      <vt:lpstr>Adult Protective Services</vt:lpstr>
      <vt:lpstr>Adult Protective Services</vt:lpstr>
      <vt:lpstr>Adult Protective Services</vt:lpstr>
      <vt:lpstr>Adult Protective Services</vt:lpstr>
      <vt:lpstr>Adult Protective Services</vt:lpstr>
      <vt:lpstr>Adult Protective Services</vt:lpstr>
      <vt:lpstr>Adult Protective Services</vt:lpstr>
      <vt:lpstr>Adult Protective Services</vt:lpstr>
      <vt:lpstr>PowerPoint Presentation</vt:lpstr>
      <vt:lpstr>Adult Protective Services</vt:lpstr>
      <vt:lpstr>RESOURCES</vt:lpstr>
      <vt:lpstr>Child Protective Services</vt:lpstr>
      <vt:lpstr>What is CPS?</vt:lpstr>
      <vt:lpstr>The CPS Investigation</vt:lpstr>
      <vt:lpstr>The CPS Investigation</vt:lpstr>
      <vt:lpstr>PowerPoint Presentation</vt:lpstr>
      <vt:lpstr>Most Recent CPS Developments</vt:lpstr>
      <vt:lpstr>Most Recent CPS Developments</vt:lpstr>
      <vt:lpstr>Most Recent CPS Developments</vt:lpstr>
      <vt:lpstr>PowerPoint Presentation</vt:lpstr>
      <vt:lpstr>Trauma Informed Care Training</vt:lpstr>
      <vt:lpstr>Trauma Informed Care Training</vt:lpstr>
      <vt:lpstr>  Advocates and researchers have called for collaboration between professionals in the domestic violence and medical fields to ensure safety of the entire family.   Most of the collaborative efforts in the United States focus on training medical professionals to increase their knowledge of domestic violence, change attitudes and beliefs about it, and revise screening procedures to identify families for domestic violence.</vt:lpstr>
      <vt:lpstr> Criminal behavior includes but is not limited to uninvited physical contact such as striking, kicking, biting, sexual coercion and abuse, marital rape, intimidation by stalking, computer hacking, and criminal isolation.       Non- criminal behavior includes but is not limited to being denied access to friends or other social contacts. Shadowing, restricting the use of the telephone by securing phones in a locked or temporary removal during the time the abuser is away.   Denying access to family finances.</vt:lpstr>
      <vt:lpstr>PowerPoint Presentation</vt:lpstr>
      <vt:lpstr>PowerPoint Presentation</vt:lpstr>
      <vt:lpstr>PowerPoint Presentation</vt:lpstr>
      <vt:lpstr>PowerPoint Presentation</vt:lpstr>
      <vt:lpstr>PowerPoint Presentation</vt:lpstr>
      <vt:lpstr>Family Crisis Center Data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2015-03-05T02:35:10Z</dcterms:created>
  <dcterms:modified xsi:type="dcterms:W3CDTF">2015-04-21T19:42:57Z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TC029010249991</vt:lpwstr>
  </property>
</Properties>
</file>